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66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rgbClr val="F56E1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55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rgbClr val="F56E1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rgbClr val="F56E1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2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77357" y="1933112"/>
            <a:ext cx="8333284" cy="722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rgbClr val="F56E1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97160" y="4024960"/>
            <a:ext cx="7693678" cy="2491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shmentor.hu/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18527" y="0"/>
            <a:ext cx="5669471" cy="455971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15272" y="5804956"/>
            <a:ext cx="2285999" cy="228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2338" y="3601497"/>
            <a:ext cx="10193020" cy="1024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50" b="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Stipendium</a:t>
            </a:r>
            <a:r>
              <a:rPr sz="6550" b="0" spc="-3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6550" b="0" spc="170" dirty="0">
                <a:solidFill>
                  <a:srgbClr val="FFFFFF"/>
                </a:solidFill>
                <a:latin typeface="Lucida Sans Unicode"/>
                <a:cs typeface="Lucida Sans Unicode"/>
              </a:rPr>
              <a:t>Hungaricum</a:t>
            </a:r>
            <a:endParaRPr sz="65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338" y="4963995"/>
            <a:ext cx="8414385" cy="1231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900" b="1" spc="170" dirty="0">
                <a:solidFill>
                  <a:srgbClr val="FFFFFF"/>
                </a:solidFill>
                <a:latin typeface="Tahoma"/>
                <a:cs typeface="Tahoma"/>
              </a:rPr>
              <a:t>Mentor</a:t>
            </a:r>
            <a:r>
              <a:rPr sz="7900" b="1" spc="-7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900" b="1" spc="70" dirty="0">
                <a:solidFill>
                  <a:srgbClr val="FFFFFF"/>
                </a:solidFill>
                <a:latin typeface="Tahoma"/>
                <a:cs typeface="Tahoma"/>
              </a:rPr>
              <a:t>Network</a:t>
            </a:r>
            <a:endParaRPr sz="79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8700" y="1028700"/>
            <a:ext cx="542925" cy="542925"/>
            <a:chOff x="1028700" y="1028700"/>
            <a:chExt cx="542925" cy="5429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1028700"/>
              <a:ext cx="542924" cy="542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286" y="1181324"/>
              <a:ext cx="180677" cy="24525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774673" y="1212891"/>
            <a:ext cx="977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SMHN</a:t>
            </a:r>
            <a:r>
              <a:rPr sz="1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sz="1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ELTE</a:t>
            </a:r>
            <a:endParaRPr sz="1200">
              <a:latin typeface="Lucida Sans Unicode"/>
              <a:cs typeface="Lucida Sans Unicod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93409" y="4082284"/>
            <a:ext cx="952499" cy="9524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02338" y="6641351"/>
            <a:ext cx="774319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390" algn="l"/>
                <a:tab pos="823594" algn="l"/>
                <a:tab pos="1106170" algn="l"/>
                <a:tab pos="1445260" algn="l"/>
                <a:tab pos="1732280" algn="l"/>
                <a:tab pos="2037080" algn="l"/>
                <a:tab pos="2376170" algn="l"/>
                <a:tab pos="2866390" algn="l"/>
                <a:tab pos="3150235" algn="l"/>
                <a:tab pos="3489960" algn="l"/>
                <a:tab pos="3796665" algn="l"/>
                <a:tab pos="4110354" algn="l"/>
                <a:tab pos="4453890" algn="l"/>
                <a:tab pos="4989830" algn="l"/>
                <a:tab pos="5320030" algn="l"/>
                <a:tab pos="5663565" algn="l"/>
                <a:tab pos="5890895" algn="l"/>
                <a:tab pos="6195060" algn="l"/>
                <a:tab pos="6477635" algn="l"/>
                <a:tab pos="6784340" algn="l"/>
                <a:tab pos="7064375" algn="l"/>
                <a:tab pos="7291705" algn="l"/>
                <a:tab pos="7578725" algn="l"/>
              </a:tabLst>
            </a:pP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A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T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E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Ö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T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V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Ö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S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L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O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R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Á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110" dirty="0">
                <a:solidFill>
                  <a:srgbClr val="F56E1A"/>
                </a:solidFill>
                <a:latin typeface="Arial"/>
                <a:cs typeface="Arial"/>
              </a:rPr>
              <a:t>N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D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U	</a:t>
            </a:r>
            <a:r>
              <a:rPr sz="1900" b="1" spc="110" dirty="0">
                <a:solidFill>
                  <a:srgbClr val="F56E1A"/>
                </a:solidFill>
                <a:latin typeface="Arial"/>
                <a:cs typeface="Arial"/>
              </a:rPr>
              <a:t>N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50" dirty="0">
                <a:solidFill>
                  <a:srgbClr val="F56E1A"/>
                </a:solidFill>
                <a:latin typeface="Arial"/>
                <a:cs typeface="Arial"/>
              </a:rPr>
              <a:t>I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V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E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R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S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50" dirty="0">
                <a:solidFill>
                  <a:srgbClr val="F56E1A"/>
                </a:solidFill>
                <a:latin typeface="Arial"/>
                <a:cs typeface="Arial"/>
              </a:rPr>
              <a:t>I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T</a:t>
            </a:r>
            <a:r>
              <a:rPr sz="1900" b="1" dirty="0">
                <a:solidFill>
                  <a:srgbClr val="F56E1A"/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rgbClr val="F56E1A"/>
                </a:solidFill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1028700"/>
            <a:ext cx="542925" cy="542925"/>
            <a:chOff x="1028700" y="1028700"/>
            <a:chExt cx="542925" cy="542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028700"/>
              <a:ext cx="542924" cy="5429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286" y="1181324"/>
              <a:ext cx="180677" cy="24525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561" y="2262034"/>
            <a:ext cx="7296018" cy="69929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74673" y="1212893"/>
            <a:ext cx="1022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171616"/>
                </a:solidFill>
                <a:latin typeface="Lucida Sans Unicode"/>
                <a:cs typeface="Lucida Sans Unicode"/>
              </a:rPr>
              <a:t>SHMN</a:t>
            </a:r>
            <a:r>
              <a:rPr sz="1200" spc="-15" dirty="0">
                <a:solidFill>
                  <a:srgbClr val="17161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171616"/>
                </a:solidFill>
                <a:latin typeface="Lucida Sans Unicode"/>
                <a:cs typeface="Lucida Sans Unicode"/>
              </a:rPr>
              <a:t>-</a:t>
            </a:r>
            <a:r>
              <a:rPr sz="1200" spc="-15" dirty="0">
                <a:solidFill>
                  <a:srgbClr val="171616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171616"/>
                </a:solidFill>
                <a:latin typeface="Lucida Sans Unicode"/>
                <a:cs typeface="Lucida Sans Unicode"/>
              </a:rPr>
              <a:t>ELTE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647890" y="2126562"/>
            <a:ext cx="7175500" cy="211709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5470"/>
              </a:lnSpc>
              <a:spcBef>
                <a:spcPts val="259"/>
              </a:spcBef>
            </a:pPr>
            <a:r>
              <a:rPr sz="4600" spc="220" dirty="0">
                <a:solidFill>
                  <a:srgbClr val="002D6F"/>
                </a:solidFill>
                <a:latin typeface="Tahoma"/>
                <a:cs typeface="Tahoma"/>
              </a:rPr>
              <a:t>A</a:t>
            </a:r>
            <a:r>
              <a:rPr sz="4600" spc="-340" dirty="0">
                <a:solidFill>
                  <a:srgbClr val="002D6F"/>
                </a:solidFill>
                <a:latin typeface="Tahoma"/>
                <a:cs typeface="Tahoma"/>
              </a:rPr>
              <a:t> </a:t>
            </a:r>
            <a:r>
              <a:rPr sz="4600" dirty="0">
                <a:solidFill>
                  <a:srgbClr val="002D6F"/>
                </a:solidFill>
                <a:latin typeface="Tahoma"/>
                <a:cs typeface="Tahoma"/>
              </a:rPr>
              <a:t>network</a:t>
            </a:r>
            <a:r>
              <a:rPr sz="4600" spc="-340" dirty="0">
                <a:solidFill>
                  <a:srgbClr val="002D6F"/>
                </a:solidFill>
                <a:latin typeface="Tahoma"/>
                <a:cs typeface="Tahoma"/>
              </a:rPr>
              <a:t> </a:t>
            </a:r>
            <a:r>
              <a:rPr sz="4600" dirty="0">
                <a:solidFill>
                  <a:srgbClr val="002D6F"/>
                </a:solidFill>
                <a:latin typeface="Tahoma"/>
                <a:cs typeface="Tahoma"/>
              </a:rPr>
              <a:t>to</a:t>
            </a:r>
            <a:r>
              <a:rPr sz="4600" spc="-340" dirty="0">
                <a:solidFill>
                  <a:srgbClr val="002D6F"/>
                </a:solidFill>
                <a:latin typeface="Tahoma"/>
                <a:cs typeface="Tahoma"/>
              </a:rPr>
              <a:t> </a:t>
            </a:r>
            <a:r>
              <a:rPr sz="4600" spc="95" dirty="0">
                <a:solidFill>
                  <a:srgbClr val="002D6F"/>
                </a:solidFill>
                <a:latin typeface="Tahoma"/>
                <a:cs typeface="Tahoma"/>
              </a:rPr>
              <a:t>help</a:t>
            </a:r>
            <a:r>
              <a:rPr sz="4600" spc="-340" dirty="0">
                <a:solidFill>
                  <a:srgbClr val="002D6F"/>
                </a:solidFill>
                <a:latin typeface="Tahoma"/>
                <a:cs typeface="Tahoma"/>
              </a:rPr>
              <a:t> </a:t>
            </a:r>
            <a:r>
              <a:rPr sz="4600" spc="25" dirty="0">
                <a:solidFill>
                  <a:srgbClr val="002D6F"/>
                </a:solidFill>
                <a:latin typeface="Tahoma"/>
                <a:cs typeface="Tahoma"/>
              </a:rPr>
              <a:t>the </a:t>
            </a:r>
            <a:r>
              <a:rPr sz="4600" spc="95" dirty="0">
                <a:solidFill>
                  <a:srgbClr val="002D6F"/>
                </a:solidFill>
                <a:latin typeface="Tahoma"/>
                <a:cs typeface="Tahoma"/>
              </a:rPr>
              <a:t>cultural</a:t>
            </a:r>
            <a:r>
              <a:rPr sz="4600" spc="-355" dirty="0">
                <a:solidFill>
                  <a:srgbClr val="002D6F"/>
                </a:solidFill>
                <a:latin typeface="Tahoma"/>
                <a:cs typeface="Tahoma"/>
              </a:rPr>
              <a:t> </a:t>
            </a:r>
            <a:r>
              <a:rPr sz="4600" spc="204" dirty="0">
                <a:solidFill>
                  <a:srgbClr val="002D6F"/>
                </a:solidFill>
                <a:latin typeface="Tahoma"/>
                <a:cs typeface="Tahoma"/>
              </a:rPr>
              <a:t>and </a:t>
            </a:r>
            <a:r>
              <a:rPr sz="4600" spc="135" dirty="0">
                <a:solidFill>
                  <a:srgbClr val="002D6F"/>
                </a:solidFill>
                <a:latin typeface="Tahoma"/>
                <a:cs typeface="Tahoma"/>
              </a:rPr>
              <a:t>educational</a:t>
            </a:r>
            <a:r>
              <a:rPr sz="4600" spc="-330" dirty="0">
                <a:solidFill>
                  <a:srgbClr val="002D6F"/>
                </a:solidFill>
                <a:latin typeface="Tahoma"/>
                <a:cs typeface="Tahoma"/>
              </a:rPr>
              <a:t> </a:t>
            </a:r>
            <a:r>
              <a:rPr sz="4600" spc="55" dirty="0">
                <a:solidFill>
                  <a:srgbClr val="002D6F"/>
                </a:solidFill>
                <a:latin typeface="Tahoma"/>
                <a:cs typeface="Tahoma"/>
              </a:rPr>
              <a:t>integration</a:t>
            </a:r>
            <a:endParaRPr sz="46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04933" y="4989128"/>
            <a:ext cx="95250" cy="952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445539" y="4801149"/>
            <a:ext cx="5909310" cy="262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980" algn="just">
              <a:lnSpc>
                <a:spcPct val="116100"/>
              </a:lnSpc>
              <a:spcBef>
                <a:spcPts val="100"/>
              </a:spcBef>
            </a:pPr>
            <a:r>
              <a:rPr sz="2100" dirty="0">
                <a:solidFill>
                  <a:srgbClr val="002D6F"/>
                </a:solidFill>
                <a:latin typeface="Arial"/>
                <a:cs typeface="Arial"/>
              </a:rPr>
              <a:t>Was</a:t>
            </a:r>
            <a:r>
              <a:rPr sz="2100" spc="-5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90" dirty="0">
                <a:solidFill>
                  <a:srgbClr val="002D6F"/>
                </a:solidFill>
                <a:latin typeface="Arial"/>
                <a:cs typeface="Arial"/>
              </a:rPr>
              <a:t>founded</a:t>
            </a:r>
            <a:r>
              <a:rPr sz="2100" spc="-5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55" dirty="0">
                <a:solidFill>
                  <a:srgbClr val="002D6F"/>
                </a:solidFill>
                <a:latin typeface="Arial"/>
                <a:cs typeface="Arial"/>
              </a:rPr>
              <a:t>by</a:t>
            </a:r>
            <a:r>
              <a:rPr sz="2100" spc="-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002D6F"/>
                </a:solidFill>
                <a:latin typeface="Arial"/>
                <a:cs typeface="Arial"/>
              </a:rPr>
              <a:t>the</a:t>
            </a:r>
            <a:r>
              <a:rPr sz="2100" spc="-5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60" dirty="0">
                <a:solidFill>
                  <a:srgbClr val="002D6F"/>
                </a:solidFill>
                <a:latin typeface="Arial"/>
                <a:cs typeface="Arial"/>
              </a:rPr>
              <a:t>negotiations</a:t>
            </a:r>
            <a:r>
              <a:rPr sz="2100" spc="-5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65" dirty="0">
                <a:solidFill>
                  <a:srgbClr val="002D6F"/>
                </a:solidFill>
                <a:latin typeface="Arial"/>
                <a:cs typeface="Arial"/>
              </a:rPr>
              <a:t>between</a:t>
            </a:r>
            <a:r>
              <a:rPr sz="2100" spc="-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60" dirty="0">
                <a:solidFill>
                  <a:srgbClr val="002D6F"/>
                </a:solidFill>
                <a:latin typeface="Arial"/>
                <a:cs typeface="Arial"/>
              </a:rPr>
              <a:t>the National</a:t>
            </a:r>
            <a:r>
              <a:rPr sz="2100" spc="2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002D6F"/>
                </a:solidFill>
                <a:latin typeface="Arial"/>
                <a:cs typeface="Arial"/>
              </a:rPr>
              <a:t>Union</a:t>
            </a:r>
            <a:r>
              <a:rPr sz="2100" spc="2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105" dirty="0">
                <a:solidFill>
                  <a:srgbClr val="002D6F"/>
                </a:solidFill>
                <a:latin typeface="Arial"/>
                <a:cs typeface="Arial"/>
              </a:rPr>
              <a:t>of</a:t>
            </a:r>
            <a:r>
              <a:rPr sz="2100" spc="2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2D6F"/>
                </a:solidFill>
                <a:latin typeface="Arial"/>
                <a:cs typeface="Arial"/>
              </a:rPr>
              <a:t>Students</a:t>
            </a:r>
            <a:r>
              <a:rPr sz="2100" spc="2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002D6F"/>
                </a:solidFill>
                <a:latin typeface="Arial"/>
                <a:cs typeface="Arial"/>
              </a:rPr>
              <a:t>in</a:t>
            </a:r>
            <a:r>
              <a:rPr sz="2100" spc="3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50" dirty="0">
                <a:solidFill>
                  <a:srgbClr val="002D6F"/>
                </a:solidFill>
                <a:latin typeface="Arial"/>
                <a:cs typeface="Arial"/>
              </a:rPr>
              <a:t>Hungary</a:t>
            </a:r>
            <a:r>
              <a:rPr sz="2100" spc="2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02D6F"/>
                </a:solidFill>
                <a:latin typeface="Arial"/>
                <a:cs typeface="Arial"/>
              </a:rPr>
              <a:t>(HÖOK) </a:t>
            </a:r>
            <a:r>
              <a:rPr sz="2100" spc="70" dirty="0">
                <a:solidFill>
                  <a:srgbClr val="002D6F"/>
                </a:solidFill>
                <a:latin typeface="Arial"/>
                <a:cs typeface="Arial"/>
              </a:rPr>
              <a:t>and</a:t>
            </a:r>
            <a:r>
              <a:rPr sz="2100" spc="-3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002D6F"/>
                </a:solidFill>
                <a:latin typeface="Arial"/>
                <a:cs typeface="Arial"/>
              </a:rPr>
              <a:t>the</a:t>
            </a:r>
            <a:r>
              <a:rPr sz="2100" spc="-3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75" dirty="0">
                <a:solidFill>
                  <a:srgbClr val="002D6F"/>
                </a:solidFill>
                <a:latin typeface="Arial"/>
                <a:cs typeface="Arial"/>
              </a:rPr>
              <a:t>Ministry</a:t>
            </a:r>
            <a:r>
              <a:rPr sz="2100" spc="-3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105" dirty="0">
                <a:solidFill>
                  <a:srgbClr val="002D6F"/>
                </a:solidFill>
                <a:latin typeface="Arial"/>
                <a:cs typeface="Arial"/>
              </a:rPr>
              <a:t>of</a:t>
            </a:r>
            <a:r>
              <a:rPr sz="2100" spc="-3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002D6F"/>
                </a:solidFill>
                <a:latin typeface="Arial"/>
                <a:cs typeface="Arial"/>
              </a:rPr>
              <a:t>Human</a:t>
            </a:r>
            <a:r>
              <a:rPr sz="2100" spc="-3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02D6F"/>
                </a:solidFill>
                <a:latin typeface="Arial"/>
                <a:cs typeface="Arial"/>
              </a:rPr>
              <a:t>Capacities</a:t>
            </a:r>
            <a:endParaRPr sz="2100">
              <a:latin typeface="Arial"/>
              <a:cs typeface="Arial"/>
            </a:endParaRPr>
          </a:p>
          <a:p>
            <a:pPr marL="12700" marR="5080" algn="just">
              <a:lnSpc>
                <a:spcPct val="116100"/>
              </a:lnSpc>
            </a:pPr>
            <a:r>
              <a:rPr sz="2100" dirty="0">
                <a:solidFill>
                  <a:srgbClr val="002D6F"/>
                </a:solidFill>
                <a:latin typeface="Arial"/>
                <a:cs typeface="Arial"/>
              </a:rPr>
              <a:t>Financed</a:t>
            </a:r>
            <a:r>
              <a:rPr sz="2100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55" dirty="0">
                <a:solidFill>
                  <a:srgbClr val="002D6F"/>
                </a:solidFill>
                <a:latin typeface="Arial"/>
                <a:cs typeface="Arial"/>
              </a:rPr>
              <a:t>by</a:t>
            </a:r>
            <a:r>
              <a:rPr sz="2100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002D6F"/>
                </a:solidFill>
                <a:latin typeface="Arial"/>
                <a:cs typeface="Arial"/>
              </a:rPr>
              <a:t>the</a:t>
            </a:r>
            <a:r>
              <a:rPr sz="2100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75" dirty="0">
                <a:solidFill>
                  <a:srgbClr val="002D6F"/>
                </a:solidFill>
                <a:latin typeface="Arial"/>
                <a:cs typeface="Arial"/>
              </a:rPr>
              <a:t>Ministry</a:t>
            </a:r>
            <a:r>
              <a:rPr sz="2100" spc="5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114" dirty="0">
                <a:solidFill>
                  <a:srgbClr val="002D6F"/>
                </a:solidFill>
                <a:latin typeface="Arial"/>
                <a:cs typeface="Arial"/>
              </a:rPr>
              <a:t>for</a:t>
            </a:r>
            <a:r>
              <a:rPr sz="2100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2D6F"/>
                </a:solidFill>
                <a:latin typeface="Arial"/>
                <a:cs typeface="Arial"/>
              </a:rPr>
              <a:t>Foreign</a:t>
            </a:r>
            <a:r>
              <a:rPr sz="2100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2D6F"/>
                </a:solidFill>
                <a:latin typeface="Arial"/>
                <a:cs typeface="Arial"/>
              </a:rPr>
              <a:t>Affairs</a:t>
            </a:r>
            <a:r>
              <a:rPr sz="2100" spc="5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45" dirty="0">
                <a:solidFill>
                  <a:srgbClr val="002D6F"/>
                </a:solidFill>
                <a:latin typeface="Arial"/>
                <a:cs typeface="Arial"/>
              </a:rPr>
              <a:t>and </a:t>
            </a:r>
            <a:r>
              <a:rPr sz="2100" spc="-10" dirty="0">
                <a:solidFill>
                  <a:srgbClr val="002D6F"/>
                </a:solidFill>
                <a:latin typeface="Arial"/>
                <a:cs typeface="Arial"/>
              </a:rPr>
              <a:t>Trade</a:t>
            </a:r>
            <a:endParaRPr sz="2100">
              <a:latin typeface="Arial"/>
              <a:cs typeface="Arial"/>
            </a:endParaRPr>
          </a:p>
          <a:p>
            <a:pPr marL="12700" marR="442595" algn="just">
              <a:lnSpc>
                <a:spcPct val="116100"/>
              </a:lnSpc>
            </a:pPr>
            <a:r>
              <a:rPr sz="2100" dirty="0">
                <a:solidFill>
                  <a:srgbClr val="002D6F"/>
                </a:solidFill>
                <a:latin typeface="Arial"/>
                <a:cs typeface="Arial"/>
              </a:rPr>
              <a:t>A</a:t>
            </a:r>
            <a:r>
              <a:rPr sz="2100" spc="-1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2D6F"/>
                </a:solidFill>
                <a:latin typeface="Arial"/>
                <a:cs typeface="Arial"/>
              </a:rPr>
              <a:t>well-</a:t>
            </a:r>
            <a:r>
              <a:rPr sz="2100" spc="75" dirty="0">
                <a:solidFill>
                  <a:srgbClr val="002D6F"/>
                </a:solidFill>
                <a:latin typeface="Arial"/>
                <a:cs typeface="Arial"/>
              </a:rPr>
              <a:t>functioning</a:t>
            </a:r>
            <a:r>
              <a:rPr sz="2100" spc="-1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002D6F"/>
                </a:solidFill>
                <a:latin typeface="Arial"/>
                <a:cs typeface="Arial"/>
              </a:rPr>
              <a:t>and</a:t>
            </a:r>
            <a:r>
              <a:rPr sz="2100" spc="-1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55" dirty="0">
                <a:solidFill>
                  <a:srgbClr val="002D6F"/>
                </a:solidFill>
                <a:latin typeface="Arial"/>
                <a:cs typeface="Arial"/>
              </a:rPr>
              <a:t>constantly</a:t>
            </a:r>
            <a:r>
              <a:rPr sz="2100" spc="-1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70" dirty="0">
                <a:solidFill>
                  <a:srgbClr val="002D6F"/>
                </a:solidFill>
                <a:latin typeface="Arial"/>
                <a:cs typeface="Arial"/>
              </a:rPr>
              <a:t>improving </a:t>
            </a:r>
            <a:r>
              <a:rPr sz="2100" spc="55" dirty="0">
                <a:solidFill>
                  <a:srgbClr val="002D6F"/>
                </a:solidFill>
                <a:latin typeface="Arial"/>
                <a:cs typeface="Arial"/>
              </a:rPr>
              <a:t>sytem</a:t>
            </a:r>
            <a:r>
              <a:rPr sz="2100" spc="-1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2D6F"/>
                </a:solidFill>
                <a:latin typeface="Arial"/>
                <a:cs typeface="Arial"/>
              </a:rPr>
              <a:t>since</a:t>
            </a:r>
            <a:r>
              <a:rPr sz="2100" spc="-1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002D6F"/>
                </a:solidFill>
                <a:latin typeface="Arial"/>
                <a:cs typeface="Arial"/>
              </a:rPr>
              <a:t>2019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04933" y="6103553"/>
            <a:ext cx="95250" cy="952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04933" y="6846503"/>
            <a:ext cx="95250" cy="952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8443" y="5379684"/>
            <a:ext cx="633222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145" dirty="0">
                <a:solidFill>
                  <a:srgbClr val="FFFFFF"/>
                </a:solidFill>
                <a:latin typeface="Tahoma"/>
                <a:cs typeface="Tahoma"/>
              </a:rPr>
              <a:t>What</a:t>
            </a:r>
            <a:r>
              <a:rPr sz="5200" b="1" spc="-4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b="1" spc="8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5200" b="1" spc="-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b="1" spc="6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5200" b="1" spc="-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b="1" spc="-40" dirty="0">
                <a:solidFill>
                  <a:srgbClr val="FFFFFF"/>
                </a:solidFill>
                <a:latin typeface="Tahoma"/>
                <a:cs typeface="Tahoma"/>
              </a:rPr>
              <a:t>SHMN?</a:t>
            </a:r>
            <a:endParaRPr sz="5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1028701"/>
            <a:ext cx="542925" cy="542925"/>
            <a:chOff x="1028700" y="1028701"/>
            <a:chExt cx="542925" cy="542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028701"/>
              <a:ext cx="542924" cy="5429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286" y="1181326"/>
              <a:ext cx="180677" cy="24525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8259" y="4230521"/>
            <a:ext cx="1447800" cy="1447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8259" y="6860933"/>
            <a:ext cx="1447800" cy="14478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31181" y="4230521"/>
            <a:ext cx="1447800" cy="1447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31181" y="6860933"/>
            <a:ext cx="1447800" cy="144780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050910" y="4677741"/>
            <a:ext cx="1069340" cy="609600"/>
          </a:xfrm>
          <a:custGeom>
            <a:avLst/>
            <a:gdLst/>
            <a:ahLst/>
            <a:cxnLst/>
            <a:rect l="l" t="t" r="r" b="b"/>
            <a:pathLst>
              <a:path w="1069339" h="609600">
                <a:moveTo>
                  <a:pt x="111464" y="0"/>
                </a:moveTo>
                <a:lnTo>
                  <a:pt x="60165" y="25085"/>
                </a:lnTo>
                <a:lnTo>
                  <a:pt x="349014" y="208018"/>
                </a:lnTo>
                <a:lnTo>
                  <a:pt x="410621" y="271398"/>
                </a:lnTo>
                <a:lnTo>
                  <a:pt x="278656" y="296492"/>
                </a:lnTo>
                <a:lnTo>
                  <a:pt x="202373" y="213870"/>
                </a:lnTo>
                <a:lnTo>
                  <a:pt x="195876" y="208432"/>
                </a:lnTo>
                <a:lnTo>
                  <a:pt x="186617" y="202287"/>
                </a:lnTo>
                <a:lnTo>
                  <a:pt x="176803" y="197518"/>
                </a:lnTo>
                <a:lnTo>
                  <a:pt x="168642" y="196211"/>
                </a:lnTo>
                <a:lnTo>
                  <a:pt x="143702" y="200589"/>
                </a:lnTo>
                <a:lnTo>
                  <a:pt x="151046" y="286143"/>
                </a:lnTo>
                <a:lnTo>
                  <a:pt x="42521" y="234519"/>
                </a:lnTo>
                <a:lnTo>
                  <a:pt x="24961" y="230141"/>
                </a:lnTo>
                <a:lnTo>
                  <a:pt x="9729" y="232524"/>
                </a:lnTo>
                <a:lnTo>
                  <a:pt x="263" y="238489"/>
                </a:lnTo>
                <a:lnTo>
                  <a:pt x="0" y="244859"/>
                </a:lnTo>
                <a:lnTo>
                  <a:pt x="111449" y="349622"/>
                </a:lnTo>
                <a:lnTo>
                  <a:pt x="105585" y="352563"/>
                </a:lnTo>
                <a:lnTo>
                  <a:pt x="101189" y="357001"/>
                </a:lnTo>
                <a:lnTo>
                  <a:pt x="101189" y="368765"/>
                </a:lnTo>
                <a:lnTo>
                  <a:pt x="105474" y="374357"/>
                </a:lnTo>
                <a:lnTo>
                  <a:pt x="115672" y="377996"/>
                </a:lnTo>
                <a:lnTo>
                  <a:pt x="127790" y="379968"/>
                </a:lnTo>
                <a:lnTo>
                  <a:pt x="137838" y="380562"/>
                </a:lnTo>
                <a:lnTo>
                  <a:pt x="190647" y="451380"/>
                </a:lnTo>
                <a:lnTo>
                  <a:pt x="197099" y="453965"/>
                </a:lnTo>
                <a:lnTo>
                  <a:pt x="207132" y="453233"/>
                </a:lnTo>
                <a:lnTo>
                  <a:pt x="216624" y="449729"/>
                </a:lnTo>
                <a:lnTo>
                  <a:pt x="221451" y="444000"/>
                </a:lnTo>
                <a:lnTo>
                  <a:pt x="233159" y="393852"/>
                </a:lnTo>
                <a:lnTo>
                  <a:pt x="243356" y="394539"/>
                </a:lnTo>
                <a:lnTo>
                  <a:pt x="266341" y="396050"/>
                </a:lnTo>
                <a:lnTo>
                  <a:pt x="307199" y="397562"/>
                </a:lnTo>
                <a:lnTo>
                  <a:pt x="371015" y="398249"/>
                </a:lnTo>
                <a:lnTo>
                  <a:pt x="428624" y="397101"/>
                </a:lnTo>
                <a:lnTo>
                  <a:pt x="470164" y="394576"/>
                </a:lnTo>
                <a:lnTo>
                  <a:pt x="496590" y="392052"/>
                </a:lnTo>
                <a:lnTo>
                  <a:pt x="508858" y="390904"/>
                </a:lnTo>
                <a:lnTo>
                  <a:pt x="574828" y="449932"/>
                </a:lnTo>
                <a:lnTo>
                  <a:pt x="574828" y="609223"/>
                </a:lnTo>
                <a:lnTo>
                  <a:pt x="608573" y="606268"/>
                </a:lnTo>
                <a:lnTo>
                  <a:pt x="742038" y="354019"/>
                </a:lnTo>
                <a:lnTo>
                  <a:pt x="759460" y="351904"/>
                </a:lnTo>
                <a:lnTo>
                  <a:pt x="798086" y="345675"/>
                </a:lnTo>
                <a:lnTo>
                  <a:pt x="850663" y="335506"/>
                </a:lnTo>
                <a:lnTo>
                  <a:pt x="909941" y="321568"/>
                </a:lnTo>
                <a:lnTo>
                  <a:pt x="968669" y="304035"/>
                </a:lnTo>
                <a:lnTo>
                  <a:pt x="1019595" y="283080"/>
                </a:lnTo>
                <a:lnTo>
                  <a:pt x="1055468" y="258877"/>
                </a:lnTo>
                <a:lnTo>
                  <a:pt x="1069037" y="231597"/>
                </a:lnTo>
                <a:lnTo>
                  <a:pt x="1062395" y="212635"/>
                </a:lnTo>
                <a:lnTo>
                  <a:pt x="1045582" y="201702"/>
                </a:lnTo>
                <a:lnTo>
                  <a:pt x="1023270" y="194646"/>
                </a:lnTo>
                <a:lnTo>
                  <a:pt x="1000129" y="187318"/>
                </a:lnTo>
                <a:lnTo>
                  <a:pt x="986819" y="181061"/>
                </a:lnTo>
                <a:lnTo>
                  <a:pt x="975957" y="175911"/>
                </a:lnTo>
                <a:lnTo>
                  <a:pt x="961788" y="172418"/>
                </a:lnTo>
                <a:lnTo>
                  <a:pt x="938536" y="171131"/>
                </a:lnTo>
                <a:lnTo>
                  <a:pt x="912419" y="173918"/>
                </a:lnTo>
                <a:lnTo>
                  <a:pt x="890146" y="180161"/>
                </a:lnTo>
                <a:lnTo>
                  <a:pt x="873371" y="186686"/>
                </a:lnTo>
                <a:lnTo>
                  <a:pt x="863750" y="190316"/>
                </a:lnTo>
                <a:lnTo>
                  <a:pt x="684836" y="224247"/>
                </a:lnTo>
                <a:lnTo>
                  <a:pt x="111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74673" y="1212891"/>
            <a:ext cx="1022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171616"/>
                </a:solidFill>
                <a:latin typeface="Lucida Sans Unicode"/>
                <a:cs typeface="Lucida Sans Unicode"/>
              </a:rPr>
              <a:t>SHMN</a:t>
            </a:r>
            <a:r>
              <a:rPr sz="1200" spc="-15" dirty="0">
                <a:solidFill>
                  <a:srgbClr val="17161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171616"/>
                </a:solidFill>
                <a:latin typeface="Lucida Sans Unicode"/>
                <a:cs typeface="Lucida Sans Unicode"/>
              </a:rPr>
              <a:t>-</a:t>
            </a:r>
            <a:r>
              <a:rPr sz="1200" spc="-15" dirty="0">
                <a:solidFill>
                  <a:srgbClr val="171616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171616"/>
                </a:solidFill>
                <a:latin typeface="Lucida Sans Unicode"/>
                <a:cs typeface="Lucida Sans Unicode"/>
              </a:rPr>
              <a:t>ELTE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0618" y="4178604"/>
            <a:ext cx="4770120" cy="1516380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300" b="1" dirty="0">
                <a:solidFill>
                  <a:srgbClr val="F56E1A"/>
                </a:solidFill>
                <a:latin typeface="Arial"/>
                <a:cs typeface="Arial"/>
              </a:rPr>
              <a:t>Peer</a:t>
            </a:r>
            <a:r>
              <a:rPr sz="2300" b="1" spc="140" dirty="0">
                <a:solidFill>
                  <a:srgbClr val="F56E1A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F56E1A"/>
                </a:solidFill>
                <a:latin typeface="Arial"/>
                <a:cs typeface="Arial"/>
              </a:rPr>
              <a:t>assistance</a:t>
            </a: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ct val="113300"/>
              </a:lnSpc>
              <a:spcBef>
                <a:spcPts val="855"/>
              </a:spcBef>
            </a:pPr>
            <a:r>
              <a:rPr sz="1600" b="1" spc="60" dirty="0">
                <a:solidFill>
                  <a:srgbClr val="002D6F"/>
                </a:solidFill>
                <a:latin typeface="Arial"/>
                <a:cs typeface="Arial"/>
              </a:rPr>
              <a:t>Our</a:t>
            </a:r>
            <a:r>
              <a:rPr sz="1600" b="1" spc="4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002D6F"/>
                </a:solidFill>
                <a:latin typeface="Arial"/>
                <a:cs typeface="Arial"/>
              </a:rPr>
              <a:t>mentors</a:t>
            </a:r>
            <a:r>
              <a:rPr sz="1600" b="1" spc="4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002D6F"/>
                </a:solidFill>
                <a:latin typeface="Arial"/>
                <a:cs typeface="Arial"/>
              </a:rPr>
              <a:t>are</a:t>
            </a:r>
            <a:r>
              <a:rPr sz="1600" b="1" spc="4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students</a:t>
            </a:r>
            <a:r>
              <a:rPr sz="1600" b="1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of</a:t>
            </a:r>
            <a:r>
              <a:rPr sz="1600" b="1" spc="4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002D6F"/>
                </a:solidFill>
                <a:latin typeface="Arial"/>
                <a:cs typeface="Arial"/>
              </a:rPr>
              <a:t>the</a:t>
            </a:r>
            <a:r>
              <a:rPr sz="1600" b="1" spc="4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D6F"/>
                </a:solidFill>
                <a:latin typeface="Arial"/>
                <a:cs typeface="Arial"/>
              </a:rPr>
              <a:t>university, </a:t>
            </a:r>
            <a:r>
              <a:rPr sz="1600" b="1" spc="70" dirty="0">
                <a:solidFill>
                  <a:srgbClr val="002D6F"/>
                </a:solidFill>
                <a:latin typeface="Arial"/>
                <a:cs typeface="Arial"/>
              </a:rPr>
              <a:t>they</a:t>
            </a:r>
            <a:r>
              <a:rPr sz="1600" b="1" spc="8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can</a:t>
            </a:r>
            <a:r>
              <a:rPr sz="1600" b="1" spc="8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use</a:t>
            </a:r>
            <a:r>
              <a:rPr sz="1600" b="1" spc="80" dirty="0">
                <a:solidFill>
                  <a:srgbClr val="002D6F"/>
                </a:solidFill>
                <a:latin typeface="Arial"/>
                <a:cs typeface="Arial"/>
              </a:rPr>
              <a:t> their</a:t>
            </a:r>
            <a:r>
              <a:rPr sz="1600" b="1" spc="8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everyday</a:t>
            </a:r>
            <a:r>
              <a:rPr sz="1600" b="1" spc="8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experience</a:t>
            </a:r>
            <a:r>
              <a:rPr sz="1600" b="1" spc="80" dirty="0">
                <a:solidFill>
                  <a:srgbClr val="002D6F"/>
                </a:solidFill>
                <a:latin typeface="Arial"/>
                <a:cs typeface="Arial"/>
              </a:rPr>
              <a:t> to </a:t>
            </a:r>
            <a:r>
              <a:rPr sz="1600" b="1" spc="-20" dirty="0">
                <a:solidFill>
                  <a:srgbClr val="002D6F"/>
                </a:solidFill>
                <a:latin typeface="Arial"/>
                <a:cs typeface="Arial"/>
              </a:rPr>
              <a:t>help </a:t>
            </a:r>
            <a:r>
              <a:rPr sz="1600" b="1" spc="90" dirty="0">
                <a:solidFill>
                  <a:srgbClr val="002D6F"/>
                </a:solidFill>
                <a:latin typeface="Arial"/>
                <a:cs typeface="Arial"/>
              </a:rPr>
              <a:t>the</a:t>
            </a:r>
            <a:r>
              <a:rPr sz="1600" b="1" spc="-3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D6F"/>
                </a:solidFill>
                <a:latin typeface="Arial"/>
                <a:cs typeface="Arial"/>
              </a:rPr>
              <a:t>newcomers.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0618" y="6694519"/>
            <a:ext cx="443420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5965">
              <a:lnSpc>
                <a:spcPct val="114100"/>
              </a:lnSpc>
              <a:spcBef>
                <a:spcPts val="100"/>
              </a:spcBef>
            </a:pPr>
            <a:r>
              <a:rPr sz="2300" b="1" spc="-30" dirty="0">
                <a:solidFill>
                  <a:srgbClr val="F56E1A"/>
                </a:solidFill>
                <a:latin typeface="Arial"/>
                <a:cs typeface="Arial"/>
              </a:rPr>
              <a:t>Assist</a:t>
            </a:r>
            <a:r>
              <a:rPr sz="2300" b="1" spc="-75" dirty="0">
                <a:solidFill>
                  <a:srgbClr val="F56E1A"/>
                </a:solidFill>
                <a:latin typeface="Arial"/>
                <a:cs typeface="Arial"/>
              </a:rPr>
              <a:t> </a:t>
            </a:r>
            <a:r>
              <a:rPr sz="2300" b="1" spc="55" dirty="0">
                <a:solidFill>
                  <a:srgbClr val="F56E1A"/>
                </a:solidFill>
                <a:latin typeface="Arial"/>
                <a:cs typeface="Arial"/>
              </a:rPr>
              <a:t>higher</a:t>
            </a:r>
            <a:r>
              <a:rPr sz="2300" b="1" spc="-75" dirty="0">
                <a:solidFill>
                  <a:srgbClr val="F56E1A"/>
                </a:solidFill>
                <a:latin typeface="Arial"/>
                <a:cs typeface="Arial"/>
              </a:rPr>
              <a:t> </a:t>
            </a:r>
            <a:r>
              <a:rPr sz="2300" b="1" spc="55" dirty="0">
                <a:solidFill>
                  <a:srgbClr val="F56E1A"/>
                </a:solidFill>
                <a:latin typeface="Arial"/>
                <a:cs typeface="Arial"/>
              </a:rPr>
              <a:t>educational </a:t>
            </a:r>
            <a:r>
              <a:rPr sz="2300" b="1" spc="75" dirty="0">
                <a:solidFill>
                  <a:srgbClr val="F56E1A"/>
                </a:solidFill>
                <a:latin typeface="Arial"/>
                <a:cs typeface="Arial"/>
              </a:rPr>
              <a:t>integration</a:t>
            </a:r>
            <a:endParaRPr sz="2300">
              <a:latin typeface="Arial"/>
              <a:cs typeface="Arial"/>
            </a:endParaRPr>
          </a:p>
          <a:p>
            <a:pPr marL="12700" marR="5080" algn="just">
              <a:lnSpc>
                <a:spcPct val="113300"/>
              </a:lnSpc>
              <a:spcBef>
                <a:spcPts val="2300"/>
              </a:spcBef>
            </a:pP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One</a:t>
            </a:r>
            <a:r>
              <a:rPr sz="1600" b="1" spc="-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of</a:t>
            </a:r>
            <a:r>
              <a:rPr sz="1600" b="1" spc="-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002D6F"/>
                </a:solidFill>
                <a:latin typeface="Arial"/>
                <a:cs typeface="Arial"/>
              </a:rPr>
              <a:t>the</a:t>
            </a:r>
            <a:r>
              <a:rPr sz="1600" b="1" spc="-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002D6F"/>
                </a:solidFill>
                <a:latin typeface="Arial"/>
                <a:cs typeface="Arial"/>
              </a:rPr>
              <a:t>mentor's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002D6F"/>
                </a:solidFill>
                <a:latin typeface="Arial"/>
                <a:cs typeface="Arial"/>
              </a:rPr>
              <a:t>main</a:t>
            </a:r>
            <a:r>
              <a:rPr sz="1600" b="1" spc="-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002D6F"/>
                </a:solidFill>
                <a:latin typeface="Arial"/>
                <a:cs typeface="Arial"/>
              </a:rPr>
              <a:t>task</a:t>
            </a:r>
            <a:r>
              <a:rPr sz="1600" b="1" spc="-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is</a:t>
            </a:r>
            <a:r>
              <a:rPr sz="1600" b="1" spc="-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002D6F"/>
                </a:solidFill>
                <a:latin typeface="Arial"/>
                <a:cs typeface="Arial"/>
              </a:rPr>
              <a:t>to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D6F"/>
                </a:solidFill>
                <a:latin typeface="Arial"/>
                <a:cs typeface="Arial"/>
              </a:rPr>
              <a:t>provide </a:t>
            </a:r>
            <a:r>
              <a:rPr sz="1600" b="1" spc="50" dirty="0">
                <a:solidFill>
                  <a:srgbClr val="002D6F"/>
                </a:solidFill>
                <a:latin typeface="Arial"/>
                <a:cs typeface="Arial"/>
              </a:rPr>
              <a:t>reliable</a:t>
            </a:r>
            <a:r>
              <a:rPr sz="1600" b="1" spc="-1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002D6F"/>
                </a:solidFill>
                <a:latin typeface="Arial"/>
                <a:cs typeface="Arial"/>
              </a:rPr>
              <a:t>information</a:t>
            </a:r>
            <a:r>
              <a:rPr sz="1600" b="1" spc="-1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002D6F"/>
                </a:solidFill>
                <a:latin typeface="Arial"/>
                <a:cs typeface="Arial"/>
              </a:rPr>
              <a:t>about</a:t>
            </a:r>
            <a:r>
              <a:rPr sz="1600" b="1" spc="-1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002D6F"/>
                </a:solidFill>
                <a:latin typeface="Arial"/>
                <a:cs typeface="Arial"/>
              </a:rPr>
              <a:t>our</a:t>
            </a:r>
            <a:r>
              <a:rPr sz="1600" b="1" spc="-1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D6F"/>
                </a:solidFill>
                <a:latin typeface="Arial"/>
                <a:cs typeface="Arial"/>
              </a:rPr>
              <a:t>accademical system</a:t>
            </a:r>
            <a:r>
              <a:rPr sz="1600" spc="-10" dirty="0">
                <a:solidFill>
                  <a:srgbClr val="171616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43540" y="4331688"/>
            <a:ext cx="4799330" cy="175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4495">
              <a:lnSpc>
                <a:spcPct val="114100"/>
              </a:lnSpc>
              <a:spcBef>
                <a:spcPts val="100"/>
              </a:spcBef>
            </a:pPr>
            <a:r>
              <a:rPr sz="2300" b="1" dirty="0">
                <a:solidFill>
                  <a:srgbClr val="F56E1A"/>
                </a:solidFill>
                <a:latin typeface="Arial"/>
                <a:cs typeface="Arial"/>
              </a:rPr>
              <a:t>Organize</a:t>
            </a:r>
            <a:r>
              <a:rPr sz="2300" b="1" spc="65" dirty="0">
                <a:solidFill>
                  <a:srgbClr val="F56E1A"/>
                </a:solidFill>
                <a:latin typeface="Arial"/>
                <a:cs typeface="Arial"/>
              </a:rPr>
              <a:t> </a:t>
            </a:r>
            <a:r>
              <a:rPr sz="2300" b="1" spc="85" dirty="0">
                <a:solidFill>
                  <a:srgbClr val="F56E1A"/>
                </a:solidFill>
                <a:latin typeface="Arial"/>
                <a:cs typeface="Arial"/>
              </a:rPr>
              <a:t>cutural</a:t>
            </a:r>
            <a:r>
              <a:rPr sz="2300" b="1" spc="70" dirty="0">
                <a:solidFill>
                  <a:srgbClr val="F56E1A"/>
                </a:solidFill>
                <a:latin typeface="Arial"/>
                <a:cs typeface="Arial"/>
              </a:rPr>
              <a:t> </a:t>
            </a:r>
            <a:r>
              <a:rPr sz="2300" b="1" spc="75" dirty="0">
                <a:solidFill>
                  <a:srgbClr val="F56E1A"/>
                </a:solidFill>
                <a:latin typeface="Arial"/>
                <a:cs typeface="Arial"/>
              </a:rPr>
              <a:t>and</a:t>
            </a:r>
            <a:r>
              <a:rPr sz="2300" b="1" spc="70" dirty="0">
                <a:solidFill>
                  <a:srgbClr val="F56E1A"/>
                </a:solidFill>
                <a:latin typeface="Arial"/>
                <a:cs typeface="Arial"/>
              </a:rPr>
              <a:t> </a:t>
            </a:r>
            <a:r>
              <a:rPr sz="2300" b="1" spc="50" dirty="0">
                <a:solidFill>
                  <a:srgbClr val="F56E1A"/>
                </a:solidFill>
                <a:latin typeface="Arial"/>
                <a:cs typeface="Arial"/>
              </a:rPr>
              <a:t>touristic </a:t>
            </a:r>
            <a:r>
              <a:rPr sz="2300" b="1" spc="45" dirty="0">
                <a:solidFill>
                  <a:srgbClr val="F56E1A"/>
                </a:solidFill>
                <a:latin typeface="Arial"/>
                <a:cs typeface="Arial"/>
              </a:rPr>
              <a:t>events</a:t>
            </a:r>
            <a:endParaRPr sz="2300">
              <a:latin typeface="Arial"/>
              <a:cs typeface="Arial"/>
            </a:endParaRPr>
          </a:p>
          <a:p>
            <a:pPr marL="15875" marR="5080">
              <a:lnSpc>
                <a:spcPct val="113300"/>
              </a:lnSpc>
              <a:spcBef>
                <a:spcPts val="805"/>
              </a:spcBef>
            </a:pP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The</a:t>
            </a:r>
            <a:r>
              <a:rPr sz="1600" b="1" spc="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-60" dirty="0">
                <a:solidFill>
                  <a:srgbClr val="002D6F"/>
                </a:solidFill>
                <a:latin typeface="Arial"/>
                <a:cs typeface="Arial"/>
              </a:rPr>
              <a:t>SH</a:t>
            </a:r>
            <a:r>
              <a:rPr sz="1600" b="1" spc="1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002D6F"/>
                </a:solidFill>
                <a:latin typeface="Arial"/>
                <a:cs typeface="Arial"/>
              </a:rPr>
              <a:t>Mentor</a:t>
            </a:r>
            <a:r>
              <a:rPr sz="1600" b="1" spc="1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002D6F"/>
                </a:solidFill>
                <a:latin typeface="Arial"/>
                <a:cs typeface="Arial"/>
              </a:rPr>
              <a:t>Network</a:t>
            </a:r>
            <a:r>
              <a:rPr sz="1600" b="1" spc="1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organizes</a:t>
            </a:r>
            <a:r>
              <a:rPr sz="1600" b="1" spc="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D6F"/>
                </a:solidFill>
                <a:latin typeface="Arial"/>
                <a:cs typeface="Arial"/>
              </a:rPr>
              <a:t>several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activies</a:t>
            </a:r>
            <a:r>
              <a:rPr sz="1600" b="1" spc="4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002D6F"/>
                </a:solidFill>
                <a:latin typeface="Arial"/>
                <a:cs typeface="Arial"/>
              </a:rPr>
              <a:t>for</a:t>
            </a:r>
            <a:r>
              <a:rPr sz="1600" b="1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002D6F"/>
                </a:solidFill>
                <a:latin typeface="Arial"/>
                <a:cs typeface="Arial"/>
              </a:rPr>
              <a:t>the</a:t>
            </a:r>
            <a:r>
              <a:rPr sz="1600" b="1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scholarship</a:t>
            </a:r>
            <a:r>
              <a:rPr sz="1600" b="1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holders.</a:t>
            </a:r>
            <a:r>
              <a:rPr sz="1600" b="1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2D6F"/>
                </a:solidFill>
                <a:latin typeface="Arial"/>
                <a:cs typeface="Arial"/>
              </a:rPr>
              <a:t>Each</a:t>
            </a:r>
            <a:r>
              <a:rPr sz="1600" b="1" spc="45" dirty="0">
                <a:solidFill>
                  <a:srgbClr val="002D6F"/>
                </a:solidFill>
                <a:latin typeface="Arial"/>
                <a:cs typeface="Arial"/>
              </a:rPr>
              <a:t> event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organized</a:t>
            </a:r>
            <a:r>
              <a:rPr sz="1600" b="1" spc="1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by</a:t>
            </a:r>
            <a:r>
              <a:rPr sz="1600" b="1" spc="2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002D6F"/>
                </a:solidFill>
                <a:latin typeface="Arial"/>
                <a:cs typeface="Arial"/>
              </a:rPr>
              <a:t>the</a:t>
            </a:r>
            <a:r>
              <a:rPr sz="1600" b="1" spc="2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002D6F"/>
                </a:solidFill>
                <a:latin typeface="Arial"/>
                <a:cs typeface="Arial"/>
              </a:rPr>
              <a:t>Network</a:t>
            </a:r>
            <a:r>
              <a:rPr sz="1600" b="1" spc="2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is</a:t>
            </a:r>
            <a:r>
              <a:rPr sz="1600" b="1" spc="1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002D6F"/>
                </a:solidFill>
                <a:latin typeface="Arial"/>
                <a:cs typeface="Arial"/>
              </a:rPr>
              <a:t>free.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43540" y="6962099"/>
            <a:ext cx="4576445" cy="1678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6225">
              <a:lnSpc>
                <a:spcPct val="114100"/>
              </a:lnSpc>
              <a:spcBef>
                <a:spcPts val="100"/>
              </a:spcBef>
            </a:pPr>
            <a:r>
              <a:rPr sz="2300" b="1" dirty="0">
                <a:solidFill>
                  <a:srgbClr val="F56E1A"/>
                </a:solidFill>
                <a:latin typeface="Arial"/>
                <a:cs typeface="Arial"/>
              </a:rPr>
              <a:t>Show</a:t>
            </a:r>
            <a:r>
              <a:rPr sz="2300" b="1" spc="110" dirty="0">
                <a:solidFill>
                  <a:srgbClr val="F56E1A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56E1A"/>
                </a:solidFill>
                <a:latin typeface="Arial"/>
                <a:cs typeface="Arial"/>
              </a:rPr>
              <a:t>Hungary's</a:t>
            </a:r>
            <a:r>
              <a:rPr sz="2300" b="1" spc="114" dirty="0">
                <a:solidFill>
                  <a:srgbClr val="F56E1A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F56E1A"/>
                </a:solidFill>
                <a:latin typeface="Arial"/>
                <a:cs typeface="Arial"/>
              </a:rPr>
              <a:t>geographical </a:t>
            </a:r>
            <a:r>
              <a:rPr sz="2300" b="1" spc="75" dirty="0">
                <a:solidFill>
                  <a:srgbClr val="F56E1A"/>
                </a:solidFill>
                <a:latin typeface="Arial"/>
                <a:cs typeface="Arial"/>
              </a:rPr>
              <a:t>and</a:t>
            </a:r>
            <a:r>
              <a:rPr sz="2300" b="1" spc="-30" dirty="0">
                <a:solidFill>
                  <a:srgbClr val="F56E1A"/>
                </a:solidFill>
                <a:latin typeface="Arial"/>
                <a:cs typeface="Arial"/>
              </a:rPr>
              <a:t> </a:t>
            </a:r>
            <a:r>
              <a:rPr sz="2300" b="1" spc="45" dirty="0">
                <a:solidFill>
                  <a:srgbClr val="F56E1A"/>
                </a:solidFill>
                <a:latin typeface="Arial"/>
                <a:cs typeface="Arial"/>
              </a:rPr>
              <a:t>historical</a:t>
            </a:r>
            <a:r>
              <a:rPr sz="2300" b="1" spc="-30" dirty="0">
                <a:solidFill>
                  <a:srgbClr val="F56E1A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F56E1A"/>
                </a:solidFill>
                <a:latin typeface="Arial"/>
                <a:cs typeface="Arial"/>
              </a:rPr>
              <a:t>values</a:t>
            </a:r>
            <a:endParaRPr sz="2300">
              <a:latin typeface="Arial"/>
              <a:cs typeface="Arial"/>
            </a:endParaRPr>
          </a:p>
          <a:p>
            <a:pPr marL="12700" marR="5080" algn="just">
              <a:lnSpc>
                <a:spcPct val="113300"/>
              </a:lnSpc>
              <a:spcBef>
                <a:spcPts val="190"/>
              </a:spcBef>
            </a:pPr>
            <a:r>
              <a:rPr sz="1600" b="1" spc="55" dirty="0">
                <a:solidFill>
                  <a:srgbClr val="002D6F"/>
                </a:solidFill>
                <a:latin typeface="Arial"/>
                <a:cs typeface="Arial"/>
              </a:rPr>
              <a:t>Apart</a:t>
            </a:r>
            <a:r>
              <a:rPr sz="1600" b="1" spc="2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002D6F"/>
                </a:solidFill>
                <a:latin typeface="Arial"/>
                <a:cs typeface="Arial"/>
              </a:rPr>
              <a:t>from</a:t>
            </a:r>
            <a:r>
              <a:rPr sz="1600" b="1" spc="2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002D6F"/>
                </a:solidFill>
                <a:latin typeface="Arial"/>
                <a:cs typeface="Arial"/>
              </a:rPr>
              <a:t>the</a:t>
            </a:r>
            <a:r>
              <a:rPr sz="1600" b="1" spc="2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bigger</a:t>
            </a:r>
            <a:r>
              <a:rPr sz="1600" b="1" spc="2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programs</a:t>
            </a:r>
            <a:r>
              <a:rPr sz="1600" b="1" spc="2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002D6F"/>
                </a:solidFill>
                <a:latin typeface="Arial"/>
                <a:cs typeface="Arial"/>
              </a:rPr>
              <a:t>mentors</a:t>
            </a:r>
            <a:r>
              <a:rPr sz="1600" b="1" spc="2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002D6F"/>
                </a:solidFill>
                <a:latin typeface="Arial"/>
                <a:cs typeface="Arial"/>
              </a:rPr>
              <a:t>are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highly</a:t>
            </a:r>
            <a:r>
              <a:rPr sz="1600" b="1" spc="1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002D6F"/>
                </a:solidFill>
                <a:latin typeface="Arial"/>
                <a:cs typeface="Arial"/>
              </a:rPr>
              <a:t>motivated</a:t>
            </a:r>
            <a:r>
              <a:rPr sz="1600" b="1" spc="2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002D6F"/>
                </a:solidFill>
                <a:latin typeface="Arial"/>
                <a:cs typeface="Arial"/>
              </a:rPr>
              <a:t>to</a:t>
            </a:r>
            <a:r>
              <a:rPr sz="1600" b="1" spc="2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show</a:t>
            </a:r>
            <a:r>
              <a:rPr sz="1600" b="1" spc="2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002D6F"/>
                </a:solidFill>
                <a:latin typeface="Arial"/>
                <a:cs typeface="Arial"/>
              </a:rPr>
              <a:t>around</a:t>
            </a:r>
            <a:r>
              <a:rPr sz="1600" b="1" spc="1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002D6F"/>
                </a:solidFill>
                <a:latin typeface="Arial"/>
                <a:cs typeface="Arial"/>
              </a:rPr>
              <a:t>mentees</a:t>
            </a:r>
            <a:r>
              <a:rPr sz="1600" b="1" spc="20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002D6F"/>
                </a:solidFill>
                <a:latin typeface="Arial"/>
                <a:cs typeface="Arial"/>
              </a:rPr>
              <a:t>in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Hungary,</a:t>
            </a:r>
            <a:r>
              <a:rPr sz="1600" b="1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002D6F"/>
                </a:solidFill>
                <a:latin typeface="Arial"/>
                <a:cs typeface="Arial"/>
              </a:rPr>
              <a:t>and</a:t>
            </a:r>
            <a:r>
              <a:rPr sz="1600" b="1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002D6F"/>
                </a:solidFill>
                <a:latin typeface="Arial"/>
                <a:cs typeface="Arial"/>
              </a:rPr>
              <a:t>let</a:t>
            </a:r>
            <a:r>
              <a:rPr sz="1600" b="1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100" dirty="0">
                <a:solidFill>
                  <a:srgbClr val="002D6F"/>
                </a:solidFill>
                <a:latin typeface="Arial"/>
                <a:cs typeface="Arial"/>
              </a:rPr>
              <a:t>them</a:t>
            </a:r>
            <a:r>
              <a:rPr sz="1600" b="1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see</a:t>
            </a:r>
            <a:r>
              <a:rPr sz="1600" b="1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D6F"/>
                </a:solidFill>
                <a:latin typeface="Arial"/>
                <a:cs typeface="Arial"/>
              </a:rPr>
              <a:t>it's</a:t>
            </a:r>
            <a:r>
              <a:rPr sz="1600" b="1" spc="45" dirty="0">
                <a:solidFill>
                  <a:srgbClr val="002D6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D6F"/>
                </a:solidFill>
                <a:latin typeface="Arial"/>
                <a:cs typeface="Arial"/>
              </a:rPr>
              <a:t>curiosities.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334174" y="2408036"/>
            <a:ext cx="56197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65" dirty="0">
                <a:solidFill>
                  <a:srgbClr val="002D6F"/>
                </a:solidFill>
                <a:latin typeface="Tahoma"/>
                <a:cs typeface="Tahoma"/>
              </a:rPr>
              <a:t>Our</a:t>
            </a:r>
            <a:r>
              <a:rPr sz="5600" spc="-445" dirty="0">
                <a:solidFill>
                  <a:srgbClr val="002D6F"/>
                </a:solidFill>
                <a:latin typeface="Tahoma"/>
                <a:cs typeface="Tahoma"/>
              </a:rPr>
              <a:t> </a:t>
            </a:r>
            <a:r>
              <a:rPr sz="5600" spc="280" dirty="0">
                <a:solidFill>
                  <a:srgbClr val="002D6F"/>
                </a:solidFill>
                <a:latin typeface="Tahoma"/>
                <a:cs typeface="Tahoma"/>
              </a:rPr>
              <a:t>main</a:t>
            </a:r>
            <a:r>
              <a:rPr sz="5600" spc="-440" dirty="0">
                <a:solidFill>
                  <a:srgbClr val="002D6F"/>
                </a:solidFill>
                <a:latin typeface="Tahoma"/>
                <a:cs typeface="Tahoma"/>
              </a:rPr>
              <a:t> </a:t>
            </a:r>
            <a:r>
              <a:rPr sz="5600" spc="175" dirty="0">
                <a:solidFill>
                  <a:srgbClr val="002D6F"/>
                </a:solidFill>
                <a:latin typeface="Tahoma"/>
                <a:cs typeface="Tahoma"/>
              </a:rPr>
              <a:t>goals</a:t>
            </a:r>
            <a:endParaRPr sz="56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923833" y="4651220"/>
            <a:ext cx="1069340" cy="609600"/>
          </a:xfrm>
          <a:custGeom>
            <a:avLst/>
            <a:gdLst/>
            <a:ahLst/>
            <a:cxnLst/>
            <a:rect l="l" t="t" r="r" b="b"/>
            <a:pathLst>
              <a:path w="1069340" h="609600">
                <a:moveTo>
                  <a:pt x="111464" y="0"/>
                </a:moveTo>
                <a:lnTo>
                  <a:pt x="60165" y="25085"/>
                </a:lnTo>
                <a:lnTo>
                  <a:pt x="349014" y="208018"/>
                </a:lnTo>
                <a:lnTo>
                  <a:pt x="410621" y="271398"/>
                </a:lnTo>
                <a:lnTo>
                  <a:pt x="278656" y="296492"/>
                </a:lnTo>
                <a:lnTo>
                  <a:pt x="202373" y="213870"/>
                </a:lnTo>
                <a:lnTo>
                  <a:pt x="195876" y="208432"/>
                </a:lnTo>
                <a:lnTo>
                  <a:pt x="186617" y="202287"/>
                </a:lnTo>
                <a:lnTo>
                  <a:pt x="176803" y="197518"/>
                </a:lnTo>
                <a:lnTo>
                  <a:pt x="168642" y="196211"/>
                </a:lnTo>
                <a:lnTo>
                  <a:pt x="143702" y="200589"/>
                </a:lnTo>
                <a:lnTo>
                  <a:pt x="151046" y="286143"/>
                </a:lnTo>
                <a:lnTo>
                  <a:pt x="42521" y="234519"/>
                </a:lnTo>
                <a:lnTo>
                  <a:pt x="24961" y="230141"/>
                </a:lnTo>
                <a:lnTo>
                  <a:pt x="9729" y="232524"/>
                </a:lnTo>
                <a:lnTo>
                  <a:pt x="263" y="238489"/>
                </a:lnTo>
                <a:lnTo>
                  <a:pt x="0" y="244859"/>
                </a:lnTo>
                <a:lnTo>
                  <a:pt x="111449" y="349622"/>
                </a:lnTo>
                <a:lnTo>
                  <a:pt x="105585" y="352563"/>
                </a:lnTo>
                <a:lnTo>
                  <a:pt x="101189" y="357001"/>
                </a:lnTo>
                <a:lnTo>
                  <a:pt x="101189" y="368765"/>
                </a:lnTo>
                <a:lnTo>
                  <a:pt x="105474" y="374357"/>
                </a:lnTo>
                <a:lnTo>
                  <a:pt x="115672" y="377996"/>
                </a:lnTo>
                <a:lnTo>
                  <a:pt x="127790" y="379968"/>
                </a:lnTo>
                <a:lnTo>
                  <a:pt x="137838" y="380562"/>
                </a:lnTo>
                <a:lnTo>
                  <a:pt x="190647" y="451380"/>
                </a:lnTo>
                <a:lnTo>
                  <a:pt x="197099" y="453965"/>
                </a:lnTo>
                <a:lnTo>
                  <a:pt x="207132" y="453233"/>
                </a:lnTo>
                <a:lnTo>
                  <a:pt x="216624" y="449729"/>
                </a:lnTo>
                <a:lnTo>
                  <a:pt x="221451" y="444000"/>
                </a:lnTo>
                <a:lnTo>
                  <a:pt x="233159" y="393852"/>
                </a:lnTo>
                <a:lnTo>
                  <a:pt x="243356" y="394539"/>
                </a:lnTo>
                <a:lnTo>
                  <a:pt x="266341" y="396050"/>
                </a:lnTo>
                <a:lnTo>
                  <a:pt x="307199" y="397562"/>
                </a:lnTo>
                <a:lnTo>
                  <a:pt x="371015" y="398249"/>
                </a:lnTo>
                <a:lnTo>
                  <a:pt x="428624" y="397101"/>
                </a:lnTo>
                <a:lnTo>
                  <a:pt x="470164" y="394576"/>
                </a:lnTo>
                <a:lnTo>
                  <a:pt x="496590" y="392052"/>
                </a:lnTo>
                <a:lnTo>
                  <a:pt x="508858" y="390904"/>
                </a:lnTo>
                <a:lnTo>
                  <a:pt x="574828" y="449932"/>
                </a:lnTo>
                <a:lnTo>
                  <a:pt x="574828" y="609223"/>
                </a:lnTo>
                <a:lnTo>
                  <a:pt x="608573" y="606268"/>
                </a:lnTo>
                <a:lnTo>
                  <a:pt x="742038" y="354019"/>
                </a:lnTo>
                <a:lnTo>
                  <a:pt x="759460" y="351904"/>
                </a:lnTo>
                <a:lnTo>
                  <a:pt x="798086" y="345675"/>
                </a:lnTo>
                <a:lnTo>
                  <a:pt x="850663" y="335506"/>
                </a:lnTo>
                <a:lnTo>
                  <a:pt x="909941" y="321568"/>
                </a:lnTo>
                <a:lnTo>
                  <a:pt x="968669" y="304035"/>
                </a:lnTo>
                <a:lnTo>
                  <a:pt x="1019595" y="283080"/>
                </a:lnTo>
                <a:lnTo>
                  <a:pt x="1055468" y="258877"/>
                </a:lnTo>
                <a:lnTo>
                  <a:pt x="1069037" y="231597"/>
                </a:lnTo>
                <a:lnTo>
                  <a:pt x="1062395" y="212635"/>
                </a:lnTo>
                <a:lnTo>
                  <a:pt x="1045582" y="201702"/>
                </a:lnTo>
                <a:lnTo>
                  <a:pt x="1023270" y="194646"/>
                </a:lnTo>
                <a:lnTo>
                  <a:pt x="1000129" y="187318"/>
                </a:lnTo>
                <a:lnTo>
                  <a:pt x="986819" y="181061"/>
                </a:lnTo>
                <a:lnTo>
                  <a:pt x="975957" y="175911"/>
                </a:lnTo>
                <a:lnTo>
                  <a:pt x="961788" y="172418"/>
                </a:lnTo>
                <a:lnTo>
                  <a:pt x="938536" y="171131"/>
                </a:lnTo>
                <a:lnTo>
                  <a:pt x="912419" y="173918"/>
                </a:lnTo>
                <a:lnTo>
                  <a:pt x="890146" y="180161"/>
                </a:lnTo>
                <a:lnTo>
                  <a:pt x="873371" y="186686"/>
                </a:lnTo>
                <a:lnTo>
                  <a:pt x="863750" y="190316"/>
                </a:lnTo>
                <a:lnTo>
                  <a:pt x="684836" y="224247"/>
                </a:lnTo>
                <a:lnTo>
                  <a:pt x="111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0910" y="7230150"/>
            <a:ext cx="1069340" cy="609600"/>
          </a:xfrm>
          <a:custGeom>
            <a:avLst/>
            <a:gdLst/>
            <a:ahLst/>
            <a:cxnLst/>
            <a:rect l="l" t="t" r="r" b="b"/>
            <a:pathLst>
              <a:path w="1069339" h="609600">
                <a:moveTo>
                  <a:pt x="111464" y="0"/>
                </a:moveTo>
                <a:lnTo>
                  <a:pt x="60165" y="25085"/>
                </a:lnTo>
                <a:lnTo>
                  <a:pt x="349014" y="208018"/>
                </a:lnTo>
                <a:lnTo>
                  <a:pt x="410621" y="271398"/>
                </a:lnTo>
                <a:lnTo>
                  <a:pt x="278656" y="296492"/>
                </a:lnTo>
                <a:lnTo>
                  <a:pt x="202373" y="213870"/>
                </a:lnTo>
                <a:lnTo>
                  <a:pt x="195876" y="208432"/>
                </a:lnTo>
                <a:lnTo>
                  <a:pt x="186617" y="202287"/>
                </a:lnTo>
                <a:lnTo>
                  <a:pt x="176803" y="197518"/>
                </a:lnTo>
                <a:lnTo>
                  <a:pt x="168642" y="196211"/>
                </a:lnTo>
                <a:lnTo>
                  <a:pt x="143702" y="200589"/>
                </a:lnTo>
                <a:lnTo>
                  <a:pt x="151046" y="286143"/>
                </a:lnTo>
                <a:lnTo>
                  <a:pt x="42521" y="234519"/>
                </a:lnTo>
                <a:lnTo>
                  <a:pt x="24961" y="230141"/>
                </a:lnTo>
                <a:lnTo>
                  <a:pt x="9729" y="232524"/>
                </a:lnTo>
                <a:lnTo>
                  <a:pt x="263" y="238489"/>
                </a:lnTo>
                <a:lnTo>
                  <a:pt x="0" y="244859"/>
                </a:lnTo>
                <a:lnTo>
                  <a:pt x="111449" y="349622"/>
                </a:lnTo>
                <a:lnTo>
                  <a:pt x="105585" y="352563"/>
                </a:lnTo>
                <a:lnTo>
                  <a:pt x="101189" y="357001"/>
                </a:lnTo>
                <a:lnTo>
                  <a:pt x="101189" y="368765"/>
                </a:lnTo>
                <a:lnTo>
                  <a:pt x="105474" y="374357"/>
                </a:lnTo>
                <a:lnTo>
                  <a:pt x="115672" y="377996"/>
                </a:lnTo>
                <a:lnTo>
                  <a:pt x="127790" y="379968"/>
                </a:lnTo>
                <a:lnTo>
                  <a:pt x="137838" y="380562"/>
                </a:lnTo>
                <a:lnTo>
                  <a:pt x="190647" y="451380"/>
                </a:lnTo>
                <a:lnTo>
                  <a:pt x="197099" y="453965"/>
                </a:lnTo>
                <a:lnTo>
                  <a:pt x="207132" y="453233"/>
                </a:lnTo>
                <a:lnTo>
                  <a:pt x="216624" y="449729"/>
                </a:lnTo>
                <a:lnTo>
                  <a:pt x="221451" y="444000"/>
                </a:lnTo>
                <a:lnTo>
                  <a:pt x="233159" y="393852"/>
                </a:lnTo>
                <a:lnTo>
                  <a:pt x="243356" y="394539"/>
                </a:lnTo>
                <a:lnTo>
                  <a:pt x="266341" y="396050"/>
                </a:lnTo>
                <a:lnTo>
                  <a:pt x="307199" y="397562"/>
                </a:lnTo>
                <a:lnTo>
                  <a:pt x="371015" y="398249"/>
                </a:lnTo>
                <a:lnTo>
                  <a:pt x="428624" y="397101"/>
                </a:lnTo>
                <a:lnTo>
                  <a:pt x="470164" y="394576"/>
                </a:lnTo>
                <a:lnTo>
                  <a:pt x="496590" y="392052"/>
                </a:lnTo>
                <a:lnTo>
                  <a:pt x="508858" y="390904"/>
                </a:lnTo>
                <a:lnTo>
                  <a:pt x="574828" y="449932"/>
                </a:lnTo>
                <a:lnTo>
                  <a:pt x="574828" y="609223"/>
                </a:lnTo>
                <a:lnTo>
                  <a:pt x="608573" y="606268"/>
                </a:lnTo>
                <a:lnTo>
                  <a:pt x="742038" y="354019"/>
                </a:lnTo>
                <a:lnTo>
                  <a:pt x="759460" y="351904"/>
                </a:lnTo>
                <a:lnTo>
                  <a:pt x="798086" y="345675"/>
                </a:lnTo>
                <a:lnTo>
                  <a:pt x="850663" y="335506"/>
                </a:lnTo>
                <a:lnTo>
                  <a:pt x="909941" y="321568"/>
                </a:lnTo>
                <a:lnTo>
                  <a:pt x="968669" y="304035"/>
                </a:lnTo>
                <a:lnTo>
                  <a:pt x="1019595" y="283080"/>
                </a:lnTo>
                <a:lnTo>
                  <a:pt x="1055468" y="258877"/>
                </a:lnTo>
                <a:lnTo>
                  <a:pt x="1069037" y="231597"/>
                </a:lnTo>
                <a:lnTo>
                  <a:pt x="1062395" y="212635"/>
                </a:lnTo>
                <a:lnTo>
                  <a:pt x="1045582" y="201702"/>
                </a:lnTo>
                <a:lnTo>
                  <a:pt x="1023270" y="194646"/>
                </a:lnTo>
                <a:lnTo>
                  <a:pt x="1000129" y="187318"/>
                </a:lnTo>
                <a:lnTo>
                  <a:pt x="986819" y="181061"/>
                </a:lnTo>
                <a:lnTo>
                  <a:pt x="975957" y="175911"/>
                </a:lnTo>
                <a:lnTo>
                  <a:pt x="961788" y="172418"/>
                </a:lnTo>
                <a:lnTo>
                  <a:pt x="938536" y="171131"/>
                </a:lnTo>
                <a:lnTo>
                  <a:pt x="912419" y="173918"/>
                </a:lnTo>
                <a:lnTo>
                  <a:pt x="890146" y="180161"/>
                </a:lnTo>
                <a:lnTo>
                  <a:pt x="873371" y="186686"/>
                </a:lnTo>
                <a:lnTo>
                  <a:pt x="863750" y="190316"/>
                </a:lnTo>
                <a:lnTo>
                  <a:pt x="684836" y="224247"/>
                </a:lnTo>
                <a:lnTo>
                  <a:pt x="111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3833" y="7281632"/>
            <a:ext cx="1069340" cy="609600"/>
          </a:xfrm>
          <a:custGeom>
            <a:avLst/>
            <a:gdLst/>
            <a:ahLst/>
            <a:cxnLst/>
            <a:rect l="l" t="t" r="r" b="b"/>
            <a:pathLst>
              <a:path w="1069340" h="609600">
                <a:moveTo>
                  <a:pt x="111464" y="0"/>
                </a:moveTo>
                <a:lnTo>
                  <a:pt x="60165" y="25085"/>
                </a:lnTo>
                <a:lnTo>
                  <a:pt x="349014" y="208018"/>
                </a:lnTo>
                <a:lnTo>
                  <a:pt x="410621" y="271398"/>
                </a:lnTo>
                <a:lnTo>
                  <a:pt x="278656" y="296492"/>
                </a:lnTo>
                <a:lnTo>
                  <a:pt x="202373" y="213870"/>
                </a:lnTo>
                <a:lnTo>
                  <a:pt x="195876" y="208432"/>
                </a:lnTo>
                <a:lnTo>
                  <a:pt x="186617" y="202287"/>
                </a:lnTo>
                <a:lnTo>
                  <a:pt x="176803" y="197518"/>
                </a:lnTo>
                <a:lnTo>
                  <a:pt x="168642" y="196211"/>
                </a:lnTo>
                <a:lnTo>
                  <a:pt x="143702" y="200589"/>
                </a:lnTo>
                <a:lnTo>
                  <a:pt x="151046" y="286143"/>
                </a:lnTo>
                <a:lnTo>
                  <a:pt x="42521" y="234519"/>
                </a:lnTo>
                <a:lnTo>
                  <a:pt x="24961" y="230141"/>
                </a:lnTo>
                <a:lnTo>
                  <a:pt x="9729" y="232524"/>
                </a:lnTo>
                <a:lnTo>
                  <a:pt x="263" y="238489"/>
                </a:lnTo>
                <a:lnTo>
                  <a:pt x="0" y="244859"/>
                </a:lnTo>
                <a:lnTo>
                  <a:pt x="111449" y="349622"/>
                </a:lnTo>
                <a:lnTo>
                  <a:pt x="105585" y="352563"/>
                </a:lnTo>
                <a:lnTo>
                  <a:pt x="101189" y="357001"/>
                </a:lnTo>
                <a:lnTo>
                  <a:pt x="101189" y="368765"/>
                </a:lnTo>
                <a:lnTo>
                  <a:pt x="105474" y="374357"/>
                </a:lnTo>
                <a:lnTo>
                  <a:pt x="115672" y="377996"/>
                </a:lnTo>
                <a:lnTo>
                  <a:pt x="127790" y="379968"/>
                </a:lnTo>
                <a:lnTo>
                  <a:pt x="137838" y="380562"/>
                </a:lnTo>
                <a:lnTo>
                  <a:pt x="190647" y="451380"/>
                </a:lnTo>
                <a:lnTo>
                  <a:pt x="197099" y="453965"/>
                </a:lnTo>
                <a:lnTo>
                  <a:pt x="207132" y="453233"/>
                </a:lnTo>
                <a:lnTo>
                  <a:pt x="216624" y="449729"/>
                </a:lnTo>
                <a:lnTo>
                  <a:pt x="221451" y="444000"/>
                </a:lnTo>
                <a:lnTo>
                  <a:pt x="233159" y="393852"/>
                </a:lnTo>
                <a:lnTo>
                  <a:pt x="243356" y="394539"/>
                </a:lnTo>
                <a:lnTo>
                  <a:pt x="266341" y="396050"/>
                </a:lnTo>
                <a:lnTo>
                  <a:pt x="307199" y="397562"/>
                </a:lnTo>
                <a:lnTo>
                  <a:pt x="371015" y="398249"/>
                </a:lnTo>
                <a:lnTo>
                  <a:pt x="428624" y="397101"/>
                </a:lnTo>
                <a:lnTo>
                  <a:pt x="470164" y="394576"/>
                </a:lnTo>
                <a:lnTo>
                  <a:pt x="496590" y="392052"/>
                </a:lnTo>
                <a:lnTo>
                  <a:pt x="508858" y="390904"/>
                </a:lnTo>
                <a:lnTo>
                  <a:pt x="574828" y="449932"/>
                </a:lnTo>
                <a:lnTo>
                  <a:pt x="574828" y="609223"/>
                </a:lnTo>
                <a:lnTo>
                  <a:pt x="608573" y="606268"/>
                </a:lnTo>
                <a:lnTo>
                  <a:pt x="742038" y="354019"/>
                </a:lnTo>
                <a:lnTo>
                  <a:pt x="759460" y="351904"/>
                </a:lnTo>
                <a:lnTo>
                  <a:pt x="798086" y="345675"/>
                </a:lnTo>
                <a:lnTo>
                  <a:pt x="850663" y="335506"/>
                </a:lnTo>
                <a:lnTo>
                  <a:pt x="909941" y="321568"/>
                </a:lnTo>
                <a:lnTo>
                  <a:pt x="968669" y="304035"/>
                </a:lnTo>
                <a:lnTo>
                  <a:pt x="1019595" y="283080"/>
                </a:lnTo>
                <a:lnTo>
                  <a:pt x="1055468" y="258877"/>
                </a:lnTo>
                <a:lnTo>
                  <a:pt x="1069037" y="231597"/>
                </a:lnTo>
                <a:lnTo>
                  <a:pt x="1062395" y="212635"/>
                </a:lnTo>
                <a:lnTo>
                  <a:pt x="1045582" y="201702"/>
                </a:lnTo>
                <a:lnTo>
                  <a:pt x="1023270" y="194646"/>
                </a:lnTo>
                <a:lnTo>
                  <a:pt x="1000129" y="187318"/>
                </a:lnTo>
                <a:lnTo>
                  <a:pt x="986819" y="181061"/>
                </a:lnTo>
                <a:lnTo>
                  <a:pt x="975957" y="175911"/>
                </a:lnTo>
                <a:lnTo>
                  <a:pt x="961788" y="172418"/>
                </a:lnTo>
                <a:lnTo>
                  <a:pt x="938536" y="171131"/>
                </a:lnTo>
                <a:lnTo>
                  <a:pt x="912419" y="173918"/>
                </a:lnTo>
                <a:lnTo>
                  <a:pt x="890146" y="180161"/>
                </a:lnTo>
                <a:lnTo>
                  <a:pt x="873371" y="186686"/>
                </a:lnTo>
                <a:lnTo>
                  <a:pt x="863750" y="190316"/>
                </a:lnTo>
                <a:lnTo>
                  <a:pt x="684836" y="224247"/>
                </a:lnTo>
                <a:lnTo>
                  <a:pt x="111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1028700"/>
            <a:ext cx="542925" cy="542925"/>
            <a:chOff x="1028700" y="1028700"/>
            <a:chExt cx="542925" cy="542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028700"/>
              <a:ext cx="542924" cy="5429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286" y="1181323"/>
              <a:ext cx="180677" cy="24525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3344467" y="1574884"/>
            <a:ext cx="4944110" cy="6716395"/>
            <a:chOff x="13344467" y="1574884"/>
            <a:chExt cx="4944110" cy="671639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35954" y="1991461"/>
              <a:ext cx="3152043" cy="62991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44467" y="1574884"/>
              <a:ext cx="3391596" cy="339158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83690" y="1574884"/>
            <a:ext cx="3391597" cy="33915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344467" y="5320533"/>
            <a:ext cx="3391596" cy="33915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7373" y="6219309"/>
            <a:ext cx="685799" cy="6857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07885" y="6219309"/>
            <a:ext cx="685799" cy="68579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876868" y="6416766"/>
            <a:ext cx="511175" cy="285750"/>
          </a:xfrm>
          <a:custGeom>
            <a:avLst/>
            <a:gdLst/>
            <a:ahLst/>
            <a:cxnLst/>
            <a:rect l="l" t="t" r="r" b="b"/>
            <a:pathLst>
              <a:path w="511175" h="285750">
                <a:moveTo>
                  <a:pt x="346577" y="183286"/>
                </a:moveTo>
                <a:lnTo>
                  <a:pt x="243171" y="183286"/>
                </a:lnTo>
                <a:lnTo>
                  <a:pt x="274696" y="210963"/>
                </a:lnTo>
                <a:lnTo>
                  <a:pt x="274696" y="285651"/>
                </a:lnTo>
                <a:lnTo>
                  <a:pt x="290822" y="284265"/>
                </a:lnTo>
                <a:lnTo>
                  <a:pt x="296438" y="283585"/>
                </a:lnTo>
                <a:lnTo>
                  <a:pt x="301340" y="281501"/>
                </a:lnTo>
                <a:lnTo>
                  <a:pt x="304854" y="273208"/>
                </a:lnTo>
                <a:lnTo>
                  <a:pt x="346577" y="183286"/>
                </a:lnTo>
                <a:close/>
              </a:path>
              <a:path w="511175" h="285750">
                <a:moveTo>
                  <a:pt x="11928" y="107908"/>
                </a:moveTo>
                <a:lnTo>
                  <a:pt x="4649" y="109025"/>
                </a:lnTo>
                <a:lnTo>
                  <a:pt x="125" y="111822"/>
                </a:lnTo>
                <a:lnTo>
                  <a:pt x="0" y="114809"/>
                </a:lnTo>
                <a:lnTo>
                  <a:pt x="53258" y="163929"/>
                </a:lnTo>
                <a:lnTo>
                  <a:pt x="50456" y="165308"/>
                </a:lnTo>
                <a:lnTo>
                  <a:pt x="48355" y="167389"/>
                </a:lnTo>
                <a:lnTo>
                  <a:pt x="48355" y="177071"/>
                </a:lnTo>
                <a:lnTo>
                  <a:pt x="60973" y="178437"/>
                </a:lnTo>
                <a:lnTo>
                  <a:pt x="65869" y="178437"/>
                </a:lnTo>
                <a:lnTo>
                  <a:pt x="93199" y="214409"/>
                </a:lnTo>
                <a:lnTo>
                  <a:pt x="105113" y="212344"/>
                </a:lnTo>
                <a:lnTo>
                  <a:pt x="105826" y="208181"/>
                </a:lnTo>
                <a:lnTo>
                  <a:pt x="111421" y="184668"/>
                </a:lnTo>
                <a:lnTo>
                  <a:pt x="228329" y="184668"/>
                </a:lnTo>
                <a:lnTo>
                  <a:pt x="243171" y="183286"/>
                </a:lnTo>
                <a:lnTo>
                  <a:pt x="346577" y="183286"/>
                </a:lnTo>
                <a:lnTo>
                  <a:pt x="354602" y="165991"/>
                </a:lnTo>
                <a:lnTo>
                  <a:pt x="381386" y="162079"/>
                </a:lnTo>
                <a:lnTo>
                  <a:pt x="434839" y="150776"/>
                </a:lnTo>
                <a:lnTo>
                  <a:pt x="468980" y="139018"/>
                </a:lnTo>
                <a:lnTo>
                  <a:pt x="133163" y="139018"/>
                </a:lnTo>
                <a:lnTo>
                  <a:pt x="128597" y="134166"/>
                </a:lnTo>
                <a:lnTo>
                  <a:pt x="72181" y="134166"/>
                </a:lnTo>
                <a:lnTo>
                  <a:pt x="20319" y="109961"/>
                </a:lnTo>
                <a:lnTo>
                  <a:pt x="11928" y="107908"/>
                </a:lnTo>
                <a:close/>
              </a:path>
              <a:path w="511175" h="285750">
                <a:moveTo>
                  <a:pt x="228329" y="184668"/>
                </a:moveTo>
                <a:lnTo>
                  <a:pt x="111421" y="184668"/>
                </a:lnTo>
                <a:lnTo>
                  <a:pt x="127278" y="185699"/>
                </a:lnTo>
                <a:lnTo>
                  <a:pt x="146803" y="186407"/>
                </a:lnTo>
                <a:lnTo>
                  <a:pt x="177299" y="186729"/>
                </a:lnTo>
                <a:lnTo>
                  <a:pt x="204829" y="186191"/>
                </a:lnTo>
                <a:lnTo>
                  <a:pt x="224680" y="185008"/>
                </a:lnTo>
                <a:lnTo>
                  <a:pt x="228329" y="184668"/>
                </a:lnTo>
                <a:close/>
              </a:path>
              <a:path w="511175" h="285750">
                <a:moveTo>
                  <a:pt x="53266" y="0"/>
                </a:moveTo>
                <a:lnTo>
                  <a:pt x="43460" y="0"/>
                </a:lnTo>
                <a:lnTo>
                  <a:pt x="40648" y="2763"/>
                </a:lnTo>
                <a:lnTo>
                  <a:pt x="28751" y="11762"/>
                </a:lnTo>
                <a:lnTo>
                  <a:pt x="166785" y="97535"/>
                </a:lnTo>
                <a:lnTo>
                  <a:pt x="196226" y="127252"/>
                </a:lnTo>
                <a:lnTo>
                  <a:pt x="133163" y="139018"/>
                </a:lnTo>
                <a:lnTo>
                  <a:pt x="468980" y="139018"/>
                </a:lnTo>
                <a:lnTo>
                  <a:pt x="487240" y="132730"/>
                </a:lnTo>
                <a:lnTo>
                  <a:pt x="510867" y="108590"/>
                </a:lnTo>
                <a:lnTo>
                  <a:pt x="509637" y="105144"/>
                </a:lnTo>
                <a:lnTo>
                  <a:pt x="327267" y="105144"/>
                </a:lnTo>
                <a:lnTo>
                  <a:pt x="53266" y="0"/>
                </a:lnTo>
                <a:close/>
              </a:path>
              <a:path w="511175" h="285750">
                <a:moveTo>
                  <a:pt x="84794" y="91299"/>
                </a:moveTo>
                <a:lnTo>
                  <a:pt x="68671" y="94051"/>
                </a:lnTo>
                <a:lnTo>
                  <a:pt x="72181" y="134166"/>
                </a:lnTo>
                <a:lnTo>
                  <a:pt x="128597" y="134166"/>
                </a:lnTo>
                <a:lnTo>
                  <a:pt x="96709" y="100279"/>
                </a:lnTo>
                <a:lnTo>
                  <a:pt x="93918" y="97535"/>
                </a:lnTo>
                <a:lnTo>
                  <a:pt x="84794" y="91299"/>
                </a:lnTo>
                <a:close/>
              </a:path>
              <a:path w="511175" h="285750">
                <a:moveTo>
                  <a:pt x="448504" y="80239"/>
                </a:moveTo>
                <a:lnTo>
                  <a:pt x="436023" y="81546"/>
                </a:lnTo>
                <a:lnTo>
                  <a:pt x="425379" y="84473"/>
                </a:lnTo>
                <a:lnTo>
                  <a:pt x="417363" y="87532"/>
                </a:lnTo>
                <a:lnTo>
                  <a:pt x="412765" y="89235"/>
                </a:lnTo>
                <a:lnTo>
                  <a:pt x="327267" y="105144"/>
                </a:lnTo>
                <a:lnTo>
                  <a:pt x="509637" y="105144"/>
                </a:lnTo>
                <a:lnTo>
                  <a:pt x="507693" y="99699"/>
                </a:lnTo>
                <a:lnTo>
                  <a:pt x="499658" y="94573"/>
                </a:lnTo>
                <a:lnTo>
                  <a:pt x="477937" y="87829"/>
                </a:lnTo>
                <a:lnTo>
                  <a:pt x="466386" y="82480"/>
                </a:lnTo>
                <a:lnTo>
                  <a:pt x="459615" y="80843"/>
                </a:lnTo>
                <a:lnTo>
                  <a:pt x="448504" y="80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74673" y="1212890"/>
            <a:ext cx="1022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SHMN</a:t>
            </a:r>
            <a:r>
              <a:rPr sz="12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sz="12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ELTE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74673" y="2631121"/>
            <a:ext cx="453199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65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5600" spc="-4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600" spc="70" dirty="0">
                <a:solidFill>
                  <a:srgbClr val="FFFFFF"/>
                </a:solidFill>
                <a:latin typeface="Tahoma"/>
                <a:cs typeface="Tahoma"/>
              </a:rPr>
              <a:t>Mentors</a:t>
            </a:r>
            <a:endParaRPr sz="5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9791" y="6169772"/>
            <a:ext cx="1655445" cy="1406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Mentors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pairs.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Arial"/>
                <a:cs typeface="Arial"/>
              </a:rPr>
              <a:t>mentor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pair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15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mentees.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70304" y="6169772"/>
            <a:ext cx="1819910" cy="251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accademic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year </a:t>
            </a:r>
            <a:r>
              <a:rPr sz="1600" spc="-140" dirty="0">
                <a:solidFill>
                  <a:srgbClr val="FFFFFF"/>
                </a:solidFill>
                <a:latin typeface="Arial"/>
                <a:cs typeface="Arial"/>
              </a:rPr>
              <a:t>ELTE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Faculty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Mentors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are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responsible</a:t>
            </a:r>
            <a:r>
              <a:rPr sz="16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given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Faculty's 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mentoring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related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cases.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4673" y="4044176"/>
            <a:ext cx="6689090" cy="169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50" dirty="0">
                <a:solidFill>
                  <a:srgbClr val="FFFFFF"/>
                </a:solidFill>
                <a:latin typeface="Arial"/>
                <a:cs typeface="Arial"/>
              </a:rPr>
              <a:t>count</a:t>
            </a: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9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65" dirty="0">
                <a:solidFill>
                  <a:srgbClr val="FFFFFF"/>
                </a:solidFill>
                <a:latin typeface="Arial"/>
                <a:cs typeface="Arial"/>
              </a:rPr>
              <a:t>mentors</a:t>
            </a: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13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9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25" dirty="0">
                <a:solidFill>
                  <a:srgbClr val="FFFFFF"/>
                </a:solidFill>
                <a:latin typeface="Arial"/>
                <a:cs typeface="Arial"/>
              </a:rPr>
              <a:t>ELTE,</a:t>
            </a: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75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8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9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40" dirty="0">
                <a:solidFill>
                  <a:srgbClr val="FFFFFF"/>
                </a:solidFill>
                <a:latin typeface="Arial"/>
                <a:cs typeface="Arial"/>
              </a:rPr>
              <a:t>mostly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scholarshipholders</a:t>
            </a:r>
            <a:r>
              <a:rPr sz="19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themselvs.</a:t>
            </a:r>
            <a:r>
              <a:rPr sz="19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9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5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9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65" dirty="0">
                <a:solidFill>
                  <a:srgbClr val="FFFFFF"/>
                </a:solidFill>
                <a:latin typeface="Arial"/>
                <a:cs typeface="Arial"/>
              </a:rPr>
              <a:t>alread</a:t>
            </a:r>
            <a:r>
              <a:rPr sz="19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Arial"/>
                <a:cs typeface="Arial"/>
              </a:rPr>
              <a:t>gone </a:t>
            </a:r>
            <a:r>
              <a:rPr sz="1900" b="1" spc="6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10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65" dirty="0">
                <a:solidFill>
                  <a:srgbClr val="FFFFFF"/>
                </a:solidFill>
                <a:latin typeface="Arial"/>
                <a:cs typeface="Arial"/>
              </a:rPr>
              <a:t>kind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challanges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12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8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65" dirty="0">
                <a:solidFill>
                  <a:srgbClr val="FFFFFF"/>
                </a:solidFill>
                <a:latin typeface="Arial"/>
                <a:cs typeface="Arial"/>
              </a:rPr>
              <a:t>ahead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8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900" b="1" spc="60" dirty="0">
                <a:solidFill>
                  <a:srgbClr val="FFFFFF"/>
                </a:solidFill>
                <a:latin typeface="Arial"/>
                <a:cs typeface="Arial"/>
              </a:rPr>
              <a:t>freshmen,</a:t>
            </a:r>
            <a:r>
              <a:rPr sz="19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85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9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8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50" dirty="0">
                <a:solidFill>
                  <a:srgbClr val="FFFFFF"/>
                </a:solidFill>
                <a:latin typeface="Arial"/>
                <a:cs typeface="Arial"/>
              </a:rPr>
              <a:t>completely</a:t>
            </a: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95" dirty="0">
                <a:solidFill>
                  <a:srgbClr val="FFFFFF"/>
                </a:solidFill>
                <a:latin typeface="Arial"/>
                <a:cs typeface="Arial"/>
              </a:rPr>
              <a:t>aware</a:t>
            </a:r>
            <a:r>
              <a:rPr sz="19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10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possible difficulties.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97381" y="6416766"/>
            <a:ext cx="511175" cy="285750"/>
          </a:xfrm>
          <a:custGeom>
            <a:avLst/>
            <a:gdLst/>
            <a:ahLst/>
            <a:cxnLst/>
            <a:rect l="l" t="t" r="r" b="b"/>
            <a:pathLst>
              <a:path w="511175" h="285750">
                <a:moveTo>
                  <a:pt x="346577" y="183286"/>
                </a:moveTo>
                <a:lnTo>
                  <a:pt x="243171" y="183286"/>
                </a:lnTo>
                <a:lnTo>
                  <a:pt x="274696" y="210963"/>
                </a:lnTo>
                <a:lnTo>
                  <a:pt x="274696" y="285651"/>
                </a:lnTo>
                <a:lnTo>
                  <a:pt x="290822" y="284265"/>
                </a:lnTo>
                <a:lnTo>
                  <a:pt x="296438" y="283585"/>
                </a:lnTo>
                <a:lnTo>
                  <a:pt x="301340" y="281501"/>
                </a:lnTo>
                <a:lnTo>
                  <a:pt x="304854" y="273208"/>
                </a:lnTo>
                <a:lnTo>
                  <a:pt x="346577" y="183286"/>
                </a:lnTo>
                <a:close/>
              </a:path>
              <a:path w="511175" h="285750">
                <a:moveTo>
                  <a:pt x="11928" y="107908"/>
                </a:moveTo>
                <a:lnTo>
                  <a:pt x="4649" y="109025"/>
                </a:lnTo>
                <a:lnTo>
                  <a:pt x="125" y="111822"/>
                </a:lnTo>
                <a:lnTo>
                  <a:pt x="0" y="114809"/>
                </a:lnTo>
                <a:lnTo>
                  <a:pt x="53258" y="163929"/>
                </a:lnTo>
                <a:lnTo>
                  <a:pt x="50456" y="165308"/>
                </a:lnTo>
                <a:lnTo>
                  <a:pt x="48355" y="167389"/>
                </a:lnTo>
                <a:lnTo>
                  <a:pt x="48355" y="177071"/>
                </a:lnTo>
                <a:lnTo>
                  <a:pt x="60973" y="178437"/>
                </a:lnTo>
                <a:lnTo>
                  <a:pt x="65869" y="178437"/>
                </a:lnTo>
                <a:lnTo>
                  <a:pt x="93199" y="214409"/>
                </a:lnTo>
                <a:lnTo>
                  <a:pt x="105113" y="212344"/>
                </a:lnTo>
                <a:lnTo>
                  <a:pt x="105826" y="208181"/>
                </a:lnTo>
                <a:lnTo>
                  <a:pt x="111421" y="184668"/>
                </a:lnTo>
                <a:lnTo>
                  <a:pt x="228329" y="184668"/>
                </a:lnTo>
                <a:lnTo>
                  <a:pt x="243171" y="183286"/>
                </a:lnTo>
                <a:lnTo>
                  <a:pt x="346577" y="183286"/>
                </a:lnTo>
                <a:lnTo>
                  <a:pt x="354602" y="165991"/>
                </a:lnTo>
                <a:lnTo>
                  <a:pt x="381386" y="162079"/>
                </a:lnTo>
                <a:lnTo>
                  <a:pt x="434839" y="150776"/>
                </a:lnTo>
                <a:lnTo>
                  <a:pt x="468980" y="139018"/>
                </a:lnTo>
                <a:lnTo>
                  <a:pt x="133163" y="139018"/>
                </a:lnTo>
                <a:lnTo>
                  <a:pt x="128597" y="134166"/>
                </a:lnTo>
                <a:lnTo>
                  <a:pt x="72181" y="134166"/>
                </a:lnTo>
                <a:lnTo>
                  <a:pt x="20319" y="109961"/>
                </a:lnTo>
                <a:lnTo>
                  <a:pt x="11928" y="107908"/>
                </a:lnTo>
                <a:close/>
              </a:path>
              <a:path w="511175" h="285750">
                <a:moveTo>
                  <a:pt x="228329" y="184668"/>
                </a:moveTo>
                <a:lnTo>
                  <a:pt x="111421" y="184668"/>
                </a:lnTo>
                <a:lnTo>
                  <a:pt x="127278" y="185699"/>
                </a:lnTo>
                <a:lnTo>
                  <a:pt x="146803" y="186407"/>
                </a:lnTo>
                <a:lnTo>
                  <a:pt x="177299" y="186729"/>
                </a:lnTo>
                <a:lnTo>
                  <a:pt x="204829" y="186191"/>
                </a:lnTo>
                <a:lnTo>
                  <a:pt x="224680" y="185008"/>
                </a:lnTo>
                <a:lnTo>
                  <a:pt x="228329" y="184668"/>
                </a:lnTo>
                <a:close/>
              </a:path>
              <a:path w="511175" h="285750">
                <a:moveTo>
                  <a:pt x="53266" y="0"/>
                </a:moveTo>
                <a:lnTo>
                  <a:pt x="43460" y="0"/>
                </a:lnTo>
                <a:lnTo>
                  <a:pt x="40648" y="2763"/>
                </a:lnTo>
                <a:lnTo>
                  <a:pt x="28751" y="11762"/>
                </a:lnTo>
                <a:lnTo>
                  <a:pt x="166785" y="97535"/>
                </a:lnTo>
                <a:lnTo>
                  <a:pt x="196226" y="127252"/>
                </a:lnTo>
                <a:lnTo>
                  <a:pt x="133163" y="139018"/>
                </a:lnTo>
                <a:lnTo>
                  <a:pt x="468980" y="139018"/>
                </a:lnTo>
                <a:lnTo>
                  <a:pt x="487240" y="132730"/>
                </a:lnTo>
                <a:lnTo>
                  <a:pt x="510867" y="108590"/>
                </a:lnTo>
                <a:lnTo>
                  <a:pt x="509637" y="105144"/>
                </a:lnTo>
                <a:lnTo>
                  <a:pt x="327267" y="105144"/>
                </a:lnTo>
                <a:lnTo>
                  <a:pt x="53266" y="0"/>
                </a:lnTo>
                <a:close/>
              </a:path>
              <a:path w="511175" h="285750">
                <a:moveTo>
                  <a:pt x="84794" y="91299"/>
                </a:moveTo>
                <a:lnTo>
                  <a:pt x="68671" y="94051"/>
                </a:lnTo>
                <a:lnTo>
                  <a:pt x="72181" y="134166"/>
                </a:lnTo>
                <a:lnTo>
                  <a:pt x="128597" y="134166"/>
                </a:lnTo>
                <a:lnTo>
                  <a:pt x="96709" y="100279"/>
                </a:lnTo>
                <a:lnTo>
                  <a:pt x="93918" y="97535"/>
                </a:lnTo>
                <a:lnTo>
                  <a:pt x="84794" y="91299"/>
                </a:lnTo>
                <a:close/>
              </a:path>
              <a:path w="511175" h="285750">
                <a:moveTo>
                  <a:pt x="448504" y="80239"/>
                </a:moveTo>
                <a:lnTo>
                  <a:pt x="436023" y="81546"/>
                </a:lnTo>
                <a:lnTo>
                  <a:pt x="425379" y="84473"/>
                </a:lnTo>
                <a:lnTo>
                  <a:pt x="417363" y="87532"/>
                </a:lnTo>
                <a:lnTo>
                  <a:pt x="412765" y="89235"/>
                </a:lnTo>
                <a:lnTo>
                  <a:pt x="327267" y="105144"/>
                </a:lnTo>
                <a:lnTo>
                  <a:pt x="509637" y="105144"/>
                </a:lnTo>
                <a:lnTo>
                  <a:pt x="507693" y="99699"/>
                </a:lnTo>
                <a:lnTo>
                  <a:pt x="499658" y="94573"/>
                </a:lnTo>
                <a:lnTo>
                  <a:pt x="477937" y="87829"/>
                </a:lnTo>
                <a:lnTo>
                  <a:pt x="466386" y="82480"/>
                </a:lnTo>
                <a:lnTo>
                  <a:pt x="459615" y="80843"/>
                </a:lnTo>
                <a:lnTo>
                  <a:pt x="448504" y="80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1028700"/>
            <a:ext cx="542925" cy="542925"/>
            <a:chOff x="1028700" y="1028700"/>
            <a:chExt cx="542925" cy="542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028700"/>
              <a:ext cx="542924" cy="5429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286" y="1181324"/>
              <a:ext cx="180677" cy="24525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544" y="2292172"/>
            <a:ext cx="7296018" cy="69929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74673" y="1212893"/>
            <a:ext cx="1022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171616"/>
                </a:solidFill>
                <a:latin typeface="Lucida Sans Unicode"/>
                <a:cs typeface="Lucida Sans Unicode"/>
              </a:rPr>
              <a:t>SHMN</a:t>
            </a:r>
            <a:r>
              <a:rPr sz="1200" spc="-15" dirty="0">
                <a:solidFill>
                  <a:srgbClr val="17161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171616"/>
                </a:solidFill>
                <a:latin typeface="Lucida Sans Unicode"/>
                <a:cs typeface="Lucida Sans Unicode"/>
              </a:rPr>
              <a:t>-</a:t>
            </a:r>
            <a:r>
              <a:rPr sz="1200" spc="-15" dirty="0">
                <a:solidFill>
                  <a:srgbClr val="171616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171616"/>
                </a:solidFill>
                <a:latin typeface="Lucida Sans Unicode"/>
                <a:cs typeface="Lucida Sans Unicode"/>
              </a:rPr>
              <a:t>ELTE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647890" y="2126562"/>
            <a:ext cx="7175500" cy="738663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5470"/>
              </a:lnSpc>
              <a:spcBef>
                <a:spcPts val="259"/>
              </a:spcBef>
            </a:pPr>
            <a:endParaRPr sz="46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8443" y="5379684"/>
            <a:ext cx="633222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sz="5200" b="1" spc="145" dirty="0" err="1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lang="hu-HU" sz="5200" b="1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hu-HU" sz="5200" b="1" spc="145" dirty="0" err="1">
                <a:solidFill>
                  <a:srgbClr val="FFFFFF"/>
                </a:solidFill>
                <a:latin typeface="Tahoma"/>
                <a:cs typeface="Tahoma"/>
              </a:rPr>
              <a:t>mentees</a:t>
            </a:r>
            <a:endParaRPr sz="5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13" name="Kép 12" descr="A képen fa, kültéri, személy, személyek látható">
            <a:extLst>
              <a:ext uri="{FF2B5EF4-FFF2-40B4-BE49-F238E27FC236}">
                <a16:creationId xmlns:a16="http://schemas.microsoft.com/office/drawing/2014/main" id="{3AA69A1C-4A94-A3AA-5154-4467C812E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61" y="723900"/>
            <a:ext cx="9323871" cy="6992903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060C3899-7D18-EE1A-1A0B-9EE72BB8FF93}"/>
              </a:ext>
            </a:extLst>
          </p:cNvPr>
          <p:cNvSpPr txBox="1"/>
          <p:nvPr/>
        </p:nvSpPr>
        <p:spPr>
          <a:xfrm>
            <a:off x="8858296" y="7922163"/>
            <a:ext cx="7696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This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is a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picture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from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the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SH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hike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organized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by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us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If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you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become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a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mentee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you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will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get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the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chanche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to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choose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from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a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wide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variety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of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culutral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and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touristic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u-HU" sz="2300" b="1" dirty="0" err="1">
                <a:solidFill>
                  <a:srgbClr val="002060"/>
                </a:solidFill>
                <a:latin typeface="Arial"/>
                <a:cs typeface="Arial"/>
              </a:rPr>
              <a:t>programes</a:t>
            </a:r>
            <a:r>
              <a:rPr lang="hu-HU" sz="2300" b="1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317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1028703"/>
            <a:ext cx="542925" cy="542925"/>
            <a:chOff x="1028700" y="1028703"/>
            <a:chExt cx="542925" cy="542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028703"/>
              <a:ext cx="542924" cy="5429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286" y="1181326"/>
              <a:ext cx="180677" cy="24525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2893" y="3389646"/>
            <a:ext cx="12199572" cy="38576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74673" y="1212893"/>
            <a:ext cx="1022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SHMN</a:t>
            </a:r>
            <a:r>
              <a:rPr sz="12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sz="12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ELTE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70" dirty="0"/>
              <a:t>Thank</a:t>
            </a:r>
            <a:r>
              <a:rPr spc="-310" dirty="0"/>
              <a:t> </a:t>
            </a:r>
            <a:r>
              <a:rPr spc="190" dirty="0"/>
              <a:t>you</a:t>
            </a:r>
            <a:r>
              <a:rPr spc="-305" dirty="0"/>
              <a:t> </a:t>
            </a:r>
            <a:r>
              <a:rPr spc="100" dirty="0"/>
              <a:t>for</a:t>
            </a:r>
            <a:r>
              <a:rPr spc="-310" dirty="0"/>
              <a:t> </a:t>
            </a:r>
            <a:r>
              <a:rPr spc="140" dirty="0"/>
              <a:t>your</a:t>
            </a:r>
            <a:r>
              <a:rPr spc="-305" dirty="0"/>
              <a:t> </a:t>
            </a:r>
            <a:r>
              <a:rPr spc="-10" dirty="0"/>
              <a:t>attention!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5297160" y="4024960"/>
            <a:ext cx="7693678" cy="2081339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10"/>
              </a:spcBef>
            </a:pPr>
            <a:r>
              <a:rPr spc="-185" dirty="0"/>
              <a:t>You</a:t>
            </a:r>
            <a:r>
              <a:rPr spc="-95" dirty="0"/>
              <a:t> </a:t>
            </a:r>
            <a:r>
              <a:rPr dirty="0"/>
              <a:t>can</a:t>
            </a:r>
            <a:r>
              <a:rPr spc="-95" dirty="0"/>
              <a:t> </a:t>
            </a:r>
            <a:r>
              <a:rPr lang="hu-HU" dirty="0" err="1"/>
              <a:t>choose</a:t>
            </a:r>
            <a:r>
              <a:rPr spc="-95" dirty="0"/>
              <a:t> </a:t>
            </a:r>
            <a:r>
              <a:rPr lang="hu-HU" spc="-95" dirty="0" err="1"/>
              <a:t>your</a:t>
            </a:r>
            <a:r>
              <a:rPr lang="hu-HU" spc="-95" dirty="0"/>
              <a:t> mentor here: </a:t>
            </a:r>
          </a:p>
          <a:p>
            <a:pPr marL="635" algn="ctr">
              <a:lnSpc>
                <a:spcPct val="100000"/>
              </a:lnSpc>
              <a:spcBef>
                <a:spcPts val="1010"/>
              </a:spcBef>
            </a:pPr>
            <a:r>
              <a:rPr sz="2750" b="0" i="0" spc="-10" dirty="0">
                <a:latin typeface="Lucida Sans Unicode"/>
                <a:cs typeface="Lucida Sans Unicode"/>
                <a:hlinkClick r:id="rId5"/>
              </a:rPr>
              <a:t>www.shmentor.hu</a:t>
            </a:r>
            <a:endParaRPr sz="2750" dirty="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36567" y="7523505"/>
            <a:ext cx="1095374" cy="10953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3075" y="5928925"/>
            <a:ext cx="590549" cy="5905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6042" y="2014605"/>
            <a:ext cx="1095374" cy="10953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54258" y="4113909"/>
            <a:ext cx="590549" cy="590549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CC62BC0D-A0DB-2B6B-92C7-9CBD8F083D3D}"/>
              </a:ext>
            </a:extLst>
          </p:cNvPr>
          <p:cNvSpPr txBox="1"/>
          <p:nvPr/>
        </p:nvSpPr>
        <p:spPr>
          <a:xfrm>
            <a:off x="10591800" y="91059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</a:lstStyle>
          <a:p>
            <a:r>
              <a:rPr lang="hu-HU" sz="2000" b="1" spc="190" dirty="0">
                <a:solidFill>
                  <a:srgbClr val="F56E1A"/>
                </a:solidFill>
                <a:latin typeface="Trebuchet MS"/>
                <a:ea typeface="+mj-ea"/>
              </a:rPr>
              <a:t>In </a:t>
            </a:r>
            <a:r>
              <a:rPr lang="hu-HU" sz="2000" b="1" spc="190" dirty="0" err="1">
                <a:solidFill>
                  <a:srgbClr val="F56E1A"/>
                </a:solidFill>
                <a:latin typeface="Trebuchet MS"/>
                <a:ea typeface="+mj-ea"/>
              </a:rPr>
              <a:t>case</a:t>
            </a:r>
            <a:r>
              <a:rPr lang="hu-HU" sz="2000" b="1" spc="190" dirty="0">
                <a:solidFill>
                  <a:srgbClr val="F56E1A"/>
                </a:solidFill>
                <a:latin typeface="Trebuchet MS"/>
                <a:ea typeface="+mj-ea"/>
              </a:rPr>
              <a:t> of </a:t>
            </a:r>
            <a:r>
              <a:rPr lang="hu-HU" sz="2000" b="1" spc="190" dirty="0" err="1">
                <a:solidFill>
                  <a:srgbClr val="F56E1A"/>
                </a:solidFill>
                <a:latin typeface="Trebuchet MS"/>
                <a:ea typeface="+mj-ea"/>
              </a:rPr>
              <a:t>any</a:t>
            </a:r>
            <a:r>
              <a:rPr lang="hu-HU" sz="2000" b="1" spc="190" dirty="0">
                <a:solidFill>
                  <a:srgbClr val="F56E1A"/>
                </a:solidFill>
                <a:latin typeface="Trebuchet MS"/>
                <a:ea typeface="+mj-ea"/>
              </a:rPr>
              <a:t> </a:t>
            </a:r>
            <a:r>
              <a:rPr lang="hu-HU" sz="2000" b="1" spc="190" dirty="0" err="1">
                <a:solidFill>
                  <a:srgbClr val="F56E1A"/>
                </a:solidFill>
                <a:latin typeface="Trebuchet MS"/>
                <a:ea typeface="+mj-ea"/>
              </a:rPr>
              <a:t>problems</a:t>
            </a:r>
            <a:r>
              <a:rPr lang="hu-HU" sz="2000" b="1" spc="190" dirty="0">
                <a:solidFill>
                  <a:srgbClr val="F56E1A"/>
                </a:solidFill>
                <a:latin typeface="Trebuchet MS"/>
                <a:ea typeface="+mj-ea"/>
              </a:rPr>
              <a:t> </a:t>
            </a:r>
            <a:r>
              <a:rPr lang="hu-HU" sz="2000" b="1" spc="190" dirty="0" err="1">
                <a:solidFill>
                  <a:srgbClr val="F56E1A"/>
                </a:solidFill>
                <a:latin typeface="Trebuchet MS"/>
                <a:ea typeface="+mj-ea"/>
              </a:rPr>
              <a:t>or</a:t>
            </a:r>
            <a:r>
              <a:rPr lang="hu-HU" sz="2000" b="1" spc="190" dirty="0">
                <a:solidFill>
                  <a:srgbClr val="F56E1A"/>
                </a:solidFill>
                <a:latin typeface="Trebuchet MS"/>
                <a:ea typeface="+mj-ea"/>
              </a:rPr>
              <a:t> </a:t>
            </a:r>
            <a:r>
              <a:rPr lang="hu-HU" sz="2000" b="1" spc="190" dirty="0" err="1">
                <a:solidFill>
                  <a:srgbClr val="F56E1A"/>
                </a:solidFill>
                <a:latin typeface="Trebuchet MS"/>
                <a:ea typeface="+mj-ea"/>
              </a:rPr>
              <a:t>questions</a:t>
            </a:r>
            <a:r>
              <a:rPr lang="hu-HU" sz="2000" b="1" spc="190" dirty="0">
                <a:solidFill>
                  <a:srgbClr val="F56E1A"/>
                </a:solidFill>
                <a:latin typeface="Trebuchet MS"/>
                <a:ea typeface="+mj-ea"/>
              </a:rPr>
              <a:t> </a:t>
            </a:r>
            <a:r>
              <a:rPr lang="hu-HU" sz="2000" b="1" spc="190" dirty="0" err="1">
                <a:solidFill>
                  <a:srgbClr val="F56E1A"/>
                </a:solidFill>
                <a:latin typeface="Trebuchet MS"/>
                <a:ea typeface="+mj-ea"/>
              </a:rPr>
              <a:t>contact</a:t>
            </a:r>
            <a:r>
              <a:rPr lang="hu-HU" sz="2000" b="1" spc="190" dirty="0">
                <a:solidFill>
                  <a:srgbClr val="F56E1A"/>
                </a:solidFill>
                <a:latin typeface="Trebuchet MS"/>
                <a:ea typeface="+mj-ea"/>
              </a:rPr>
              <a:t> </a:t>
            </a:r>
            <a:r>
              <a:rPr lang="hu-HU" sz="2000" b="1" spc="190" dirty="0" err="1">
                <a:solidFill>
                  <a:srgbClr val="F56E1A"/>
                </a:solidFill>
                <a:latin typeface="Trebuchet MS"/>
                <a:ea typeface="+mj-ea"/>
              </a:rPr>
              <a:t>us</a:t>
            </a:r>
            <a:r>
              <a:rPr lang="hu-HU" sz="2000" b="1" spc="190" dirty="0">
                <a:solidFill>
                  <a:srgbClr val="F56E1A"/>
                </a:solidFill>
                <a:latin typeface="Trebuchet MS"/>
                <a:ea typeface="+mj-ea"/>
              </a:rPr>
              <a:t> here: kovacs.luca@hook.hu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371</Words>
  <Application>Microsoft Office PowerPoint</Application>
  <PresentationFormat>Egyéni</PresentationFormat>
  <Paragraphs>33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Lucida Sans Unicode</vt:lpstr>
      <vt:lpstr>Tahoma</vt:lpstr>
      <vt:lpstr>Trebuchet MS</vt:lpstr>
      <vt:lpstr>Office Theme</vt:lpstr>
      <vt:lpstr>Stipendium Hungaricum</vt:lpstr>
      <vt:lpstr>A network to help the cultural and educational integration</vt:lpstr>
      <vt:lpstr>Our main goals</vt:lpstr>
      <vt:lpstr>Our Mentors</vt:lpstr>
      <vt:lpstr>PowerPoint-bemutató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Stipendium Hungaricum</dc:title>
  <dc:creator>Luca Kovács</dc:creator>
  <cp:keywords>DAFKCdaqsxs,BAEVL_CPcVM</cp:keywords>
  <cp:lastModifiedBy>Luca Kovács</cp:lastModifiedBy>
  <cp:revision>4</cp:revision>
  <dcterms:created xsi:type="dcterms:W3CDTF">2022-08-25T06:56:31Z</dcterms:created>
  <dcterms:modified xsi:type="dcterms:W3CDTF">2023-01-20T14:52:53Z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2022-08-24T00:00:00Z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2022-08-24T00:00:00Z</vt:filetime>
  </property>
</Properties>
</file>